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1"/>
  </p:notesMasterIdLst>
  <p:sldIdLst>
    <p:sldId id="256" r:id="rId2"/>
    <p:sldId id="258" r:id="rId3"/>
    <p:sldId id="326" r:id="rId4"/>
    <p:sldId id="328" r:id="rId5"/>
    <p:sldId id="331" r:id="rId6"/>
    <p:sldId id="474" r:id="rId7"/>
    <p:sldId id="330" r:id="rId8"/>
    <p:sldId id="475" r:id="rId9"/>
    <p:sldId id="262" r:id="rId10"/>
    <p:sldId id="312" r:id="rId11"/>
    <p:sldId id="337" r:id="rId12"/>
    <p:sldId id="332" r:id="rId13"/>
    <p:sldId id="456" r:id="rId14"/>
    <p:sldId id="437" r:id="rId15"/>
    <p:sldId id="450" r:id="rId16"/>
    <p:sldId id="334" r:id="rId17"/>
    <p:sldId id="335" r:id="rId18"/>
    <p:sldId id="338" r:id="rId19"/>
    <p:sldId id="452" r:id="rId20"/>
    <p:sldId id="451" r:id="rId21"/>
    <p:sldId id="424" r:id="rId22"/>
    <p:sldId id="453" r:id="rId23"/>
    <p:sldId id="455" r:id="rId24"/>
    <p:sldId id="425" r:id="rId25"/>
    <p:sldId id="454" r:id="rId26"/>
    <p:sldId id="384" r:id="rId27"/>
    <p:sldId id="438" r:id="rId28"/>
    <p:sldId id="385" r:id="rId29"/>
    <p:sldId id="457" r:id="rId30"/>
    <p:sldId id="387" r:id="rId31"/>
    <p:sldId id="377" r:id="rId32"/>
    <p:sldId id="389" r:id="rId33"/>
    <p:sldId id="379" r:id="rId34"/>
    <p:sldId id="380" r:id="rId35"/>
    <p:sldId id="378" r:id="rId36"/>
    <p:sldId id="458" r:id="rId37"/>
    <p:sldId id="381" r:id="rId38"/>
    <p:sldId id="459" r:id="rId39"/>
    <p:sldId id="435" r:id="rId40"/>
    <p:sldId id="344" r:id="rId41"/>
    <p:sldId id="391" r:id="rId42"/>
    <p:sldId id="390" r:id="rId43"/>
    <p:sldId id="444" r:id="rId44"/>
    <p:sldId id="445" r:id="rId45"/>
    <p:sldId id="446" r:id="rId46"/>
    <p:sldId id="468" r:id="rId47"/>
    <p:sldId id="461" r:id="rId48"/>
    <p:sldId id="462" r:id="rId49"/>
    <p:sldId id="463" r:id="rId50"/>
    <p:sldId id="464" r:id="rId51"/>
    <p:sldId id="465" r:id="rId52"/>
    <p:sldId id="345" r:id="rId53"/>
    <p:sldId id="449" r:id="rId54"/>
    <p:sldId id="374" r:id="rId55"/>
    <p:sldId id="340" r:id="rId56"/>
    <p:sldId id="375" r:id="rId57"/>
    <p:sldId id="346" r:id="rId58"/>
    <p:sldId id="342" r:id="rId59"/>
    <p:sldId id="442" r:id="rId60"/>
    <p:sldId id="376" r:id="rId61"/>
    <p:sldId id="349" r:id="rId62"/>
    <p:sldId id="392" r:id="rId63"/>
    <p:sldId id="441" r:id="rId64"/>
    <p:sldId id="353" r:id="rId65"/>
    <p:sldId id="439" r:id="rId66"/>
    <p:sldId id="354" r:id="rId67"/>
    <p:sldId id="395" r:id="rId68"/>
    <p:sldId id="355" r:id="rId69"/>
    <p:sldId id="396" r:id="rId70"/>
    <p:sldId id="358" r:id="rId71"/>
    <p:sldId id="443" r:id="rId72"/>
    <p:sldId id="359" r:id="rId73"/>
    <p:sldId id="363" r:id="rId74"/>
    <p:sldId id="364" r:id="rId75"/>
    <p:sldId id="360" r:id="rId76"/>
    <p:sldId id="365" r:id="rId77"/>
    <p:sldId id="361" r:id="rId78"/>
    <p:sldId id="362" r:id="rId79"/>
    <p:sldId id="261" r:id="rId80"/>
    <p:sldId id="367" r:id="rId81"/>
    <p:sldId id="356" r:id="rId82"/>
    <p:sldId id="315" r:id="rId83"/>
    <p:sldId id="318" r:id="rId84"/>
    <p:sldId id="469" r:id="rId85"/>
    <p:sldId id="370" r:id="rId86"/>
    <p:sldId id="366" r:id="rId87"/>
    <p:sldId id="322" r:id="rId88"/>
    <p:sldId id="397" r:id="rId89"/>
    <p:sldId id="434" r:id="rId90"/>
    <p:sldId id="401" r:id="rId91"/>
    <p:sldId id="400" r:id="rId92"/>
    <p:sldId id="399" r:id="rId93"/>
    <p:sldId id="466" r:id="rId94"/>
    <p:sldId id="467" r:id="rId95"/>
    <p:sldId id="372" r:id="rId96"/>
    <p:sldId id="470" r:id="rId97"/>
    <p:sldId id="405" r:id="rId98"/>
    <p:sldId id="404" r:id="rId99"/>
    <p:sldId id="407" r:id="rId100"/>
    <p:sldId id="403" r:id="rId101"/>
    <p:sldId id="402" r:id="rId102"/>
    <p:sldId id="408" r:id="rId103"/>
    <p:sldId id="409" r:id="rId104"/>
    <p:sldId id="412" r:id="rId105"/>
    <p:sldId id="414" r:id="rId106"/>
    <p:sldId id="413" r:id="rId107"/>
    <p:sldId id="411" r:id="rId108"/>
    <p:sldId id="471" r:id="rId109"/>
    <p:sldId id="472" r:id="rId110"/>
    <p:sldId id="417" r:id="rId111"/>
    <p:sldId id="419" r:id="rId112"/>
    <p:sldId id="418" r:id="rId113"/>
    <p:sldId id="420" r:id="rId114"/>
    <p:sldId id="416" r:id="rId115"/>
    <p:sldId id="415" r:id="rId116"/>
    <p:sldId id="421" r:id="rId117"/>
    <p:sldId id="373" r:id="rId118"/>
    <p:sldId id="473" r:id="rId119"/>
    <p:sldId id="427" r:id="rId120"/>
    <p:sldId id="428" r:id="rId121"/>
    <p:sldId id="429" r:id="rId122"/>
    <p:sldId id="430" r:id="rId123"/>
    <p:sldId id="431" r:id="rId124"/>
    <p:sldId id="432" r:id="rId125"/>
    <p:sldId id="433" r:id="rId126"/>
    <p:sldId id="426" r:id="rId127"/>
    <p:sldId id="288" r:id="rId128"/>
    <p:sldId id="436" r:id="rId129"/>
    <p:sldId id="290" r:id="rId1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2"/>
    </p:embeddedFont>
    <p:embeddedFont>
      <p:font typeface="Lato" panose="020F0502020204030203" pitchFamily="34" charset="0"/>
      <p:regular r:id="rId133"/>
      <p:bold r:id="rId134"/>
      <p:italic r:id="rId135"/>
      <p:boldItalic r:id="rId136"/>
    </p:embeddedFont>
    <p:embeddedFont>
      <p:font typeface="Merriweather" panose="00000500000000000000" pitchFamily="2" charset="0"/>
      <p:regular r:id="rId137"/>
      <p:bold r:id="rId138"/>
      <p:italic r:id="rId139"/>
      <p:boldItalic r:id="rId140"/>
    </p:embeddedFont>
    <p:embeddedFont>
      <p:font typeface="Montserrat" panose="00000500000000000000" pitchFamily="2" charset="0"/>
      <p:regular r:id="rId141"/>
      <p:bold r:id="rId142"/>
      <p:italic r:id="rId143"/>
      <p:boldItalic r:id="rId144"/>
    </p:embeddedFont>
    <p:embeddedFont>
      <p:font typeface="Vidaloka" panose="020B0604020202020204" charset="0"/>
      <p:regular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2D1"/>
    <a:srgbClr val="00B050"/>
    <a:srgbClr val="2C2423"/>
    <a:srgbClr val="FFFF00"/>
    <a:srgbClr val="0000FF"/>
    <a:srgbClr val="FF00FF"/>
    <a:srgbClr val="00FFFF"/>
    <a:srgbClr val="DDFDAE"/>
    <a:srgbClr val="ABC9FF"/>
    <a:srgbClr val="BE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0ABC2-7ECB-4E08-81BB-822F93464586}" v="40" dt="2022-03-07T10:57:20.310"/>
    <p1510:client id="{5EBDBB58-0061-6B4F-5D88-7EF19ACA1A64}" v="162" dt="2022-03-07T14:40:23.332"/>
    <p1510:client id="{ACE6A4DA-DC4C-48B8-AAF9-F8F2C9F174D9}" v="20" dt="2022-03-06T11:02:10.998"/>
  </p1510:revLst>
</p1510:revInfo>
</file>

<file path=ppt/tableStyles.xml><?xml version="1.0" encoding="utf-8"?>
<a:tblStyleLst xmlns:a="http://schemas.openxmlformats.org/drawingml/2006/main" def="{5690B9E0-E7DB-4005-9A57-2074F94DBAF3}">
  <a:tblStyle styleId="{5690B9E0-E7DB-4005-9A57-2074F94DB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4973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4385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90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739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800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545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400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6007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539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86827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6739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4130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7721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181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083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7518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08295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9709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66835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6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081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998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798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5776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50807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0942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326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2632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05144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016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99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92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2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07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64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8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32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76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58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331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77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8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742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11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27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06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63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20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74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487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82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2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88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533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524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479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7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85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95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31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10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982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653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932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11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828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07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8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153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276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6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252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0184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726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172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8047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8048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59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4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9049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792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311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7532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76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116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657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252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4534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373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63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359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2141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0116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783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597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7228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9742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6327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5940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208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80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665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053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9914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2417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c7554a049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c7554a049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119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2886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456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392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143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77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8744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83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0132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589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957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622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8805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5572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1173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03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5" r:id="rId10"/>
    <p:sldLayoutId id="2147483674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keras.io/api/metrics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keras.io/api/losses/" TargetMode="External"/><Relationship Id="rId5" Type="http://schemas.openxmlformats.org/officeDocument/2006/relationships/hyperlink" Target="https://keras.io/api/optimizers/" TargetMode="External"/><Relationship Id="rId4" Type="http://schemas.openxmlformats.org/officeDocument/2006/relationships/image" Target="../media/image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n2ig3c9lCQ" TargetMode="External"/><Relationship Id="rId3" Type="http://schemas.openxmlformats.org/officeDocument/2006/relationships/hyperlink" Target="https://dictionary.cambridge.org/dictionary/english/neuron?q=Neuron" TargetMode="External"/><Relationship Id="rId7" Type="http://schemas.openxmlformats.org/officeDocument/2006/relationships/hyperlink" Target="https://www.yourgenome.org/facts/what-is-a-cell" TargetMode="External"/><Relationship Id="rId12" Type="http://schemas.openxmlformats.org/officeDocument/2006/relationships/hyperlink" Target="https://www.beiker.es/r/plum-cake-de-platano-miel-y-nueces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s.wikipedia.org/wiki/Camillo_Golgi" TargetMode="External"/><Relationship Id="rId11" Type="http://schemas.openxmlformats.org/officeDocument/2006/relationships/hyperlink" Target="https://deepai.org/machine-learning-glossary-and-terms/perceptron" TargetMode="External"/><Relationship Id="rId5" Type="http://schemas.openxmlformats.org/officeDocument/2006/relationships/hyperlink" Target="https://es.wikipedia.org/wiki/Santiago_Ram%C3%B3n_y_Cajal" TargetMode="External"/><Relationship Id="rId10" Type="http://schemas.openxmlformats.org/officeDocument/2006/relationships/hyperlink" Target="https://laptrinhx.com/artificial-neural-networks-part-3-loss-and-cost-functions-and-gradient-descent-507013705/" TargetMode="External"/><Relationship Id="rId4" Type="http://schemas.openxmlformats.org/officeDocument/2006/relationships/hyperlink" Target="https://medium.com/sanju-notes/introduction-to-perceptron-78a386f4bd73" TargetMode="External"/><Relationship Id="rId9" Type="http://schemas.openxmlformats.org/officeDocument/2006/relationships/hyperlink" Target="https://www.ibm.com/cloud/learn/gradient-descent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Commonly-used-activation-functions-a-Sigmoid-b-Tanh-c-ReLU-and-d-LReLU_fig3_335845675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ytech.es/producto/nvidia-tesla-v100-32gb-hbm2-pcie-passive/" TargetMode="External"/><Relationship Id="rId5" Type="http://schemas.openxmlformats.org/officeDocument/2006/relationships/hyperlink" Target="https://www.macstories.net/news/apple-unveils-new-m1-apple-silicon-chip-for-macs/" TargetMode="External"/><Relationship Id="rId4" Type="http://schemas.openxmlformats.org/officeDocument/2006/relationships/hyperlink" Target="https://www.anandtech.com/Show/Index/11839?cPage=2&amp;all=False&amp;sort=0&amp;page=16&amp;slug=intel-core-i9-7980xe-and-core-i9-7960x-review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eras.io/api/layers/activations/" TargetMode="External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keras.io/api/layers/activations/" TargetMode="External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lickr.com/photos/3oheme/5099906217" TargetMode="External"/><Relationship Id="rId4" Type="http://schemas.openxmlformats.org/officeDocument/2006/relationships/image" Target="../media/image25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hyperlink" Target="https://www.asimovinstitute.org/neural-network-zoo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seminar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109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200"/>
              <a:t>Sergi Bernet Andrés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DS4DS – La  Salle </a:t>
            </a:r>
          </a:p>
        </p:txBody>
      </p:sp>
      <p:sp>
        <p:nvSpPr>
          <p:cNvPr id="4" name="Google Shape;250;p36">
            <a:extLst>
              <a:ext uri="{FF2B5EF4-FFF2-40B4-BE49-F238E27FC236}">
                <a16:creationId xmlns:a16="http://schemas.microsoft.com/office/drawing/2014/main" id="{6BDD4902-C4BE-4D70-8A54-055B0018C2DB}"/>
              </a:ext>
            </a:extLst>
          </p:cNvPr>
          <p:cNvSpPr txBox="1">
            <a:spLocks/>
          </p:cNvSpPr>
          <p:nvPr/>
        </p:nvSpPr>
        <p:spPr>
          <a:xfrm>
            <a:off x="6591394" y="3377099"/>
            <a:ext cx="2048341" cy="109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endParaRPr lang="en" sz="1200"/>
          </a:p>
          <a:p>
            <a:pPr marL="0" indent="0" algn="l"/>
            <a:r>
              <a:rPr lang="en" sz="1200"/>
              <a:t>07-11/03/22</a:t>
            </a:r>
          </a:p>
        </p:txBody>
      </p:sp>
      <p:pic>
        <p:nvPicPr>
          <p:cNvPr id="5" name="Picture 4" descr="La Salle URL for Android - APK Download">
            <a:extLst>
              <a:ext uri="{FF2B5EF4-FFF2-40B4-BE49-F238E27FC236}">
                <a16:creationId xmlns:a16="http://schemas.microsoft.com/office/drawing/2014/main" id="{37D64C40-E41A-4913-96D3-B86E87B9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Definition</a:t>
            </a:r>
            <a:endParaRPr/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2258DC73-2E38-47AF-8EC9-E88D017CC25F}"/>
              </a:ext>
            </a:extLst>
          </p:cNvPr>
          <p:cNvSpPr txBox="1">
            <a:spLocks/>
          </p:cNvSpPr>
          <p:nvPr/>
        </p:nvSpPr>
        <p:spPr>
          <a:xfrm>
            <a:off x="713225" y="1328791"/>
            <a:ext cx="8026915" cy="304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nerve cell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carries information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between the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brain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other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parts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body </a:t>
            </a:r>
            <a:r>
              <a:rPr lang="en-US" sz="800">
                <a:solidFill>
                  <a:schemeClr val="dk2"/>
                </a:solidFill>
                <a:latin typeface="Montserrat"/>
                <a:sym typeface="Montserrat"/>
              </a:rPr>
              <a:t>[1]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447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many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layers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we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want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output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corresponding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activation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function</a:t>
            </a:r>
            <a:r>
              <a:rPr lang="es-ES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25ADAB9-0CFC-4D92-A73D-4209BB298134}"/>
              </a:ext>
            </a:extLst>
          </p:cNvPr>
          <p:cNvCxnSpPr>
            <a:cxnSpLocks/>
          </p:cNvCxnSpPr>
          <p:nvPr/>
        </p:nvCxnSpPr>
        <p:spPr>
          <a:xfrm>
            <a:off x="3819378" y="3143012"/>
            <a:ext cx="386862" cy="92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D2E2D9E9-6E62-4141-AAB2-2FC2F0FD6154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4363352-7E28-49E8-AF79-A82706DEE33F}"/>
              </a:ext>
            </a:extLst>
          </p:cNvPr>
          <p:cNvCxnSpPr>
            <a:cxnSpLocks/>
          </p:cNvCxnSpPr>
          <p:nvPr/>
        </p:nvCxnSpPr>
        <p:spPr>
          <a:xfrm flipV="1">
            <a:off x="3915454" y="2568782"/>
            <a:ext cx="172329" cy="152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D79FBD2-049B-4AE2-A429-EC3A24BB6B62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180E2CB-5DDC-434F-B1F6-FCA586074C65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187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0BF0D5C-BF6F-455B-8A0E-88FE7F04B459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9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622F397-F9AF-40BF-A4EC-7065BFF0466C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9AC00A4-6C07-4924-9120-A24718EB916E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815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many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layers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we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want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output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corresponding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activation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function</a:t>
            </a:r>
            <a:r>
              <a:rPr lang="es-ES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B9CC25-7F9E-47EB-937B-B1B096329010}"/>
              </a:ext>
            </a:extLst>
          </p:cNvPr>
          <p:cNvSpPr/>
          <p:nvPr/>
        </p:nvSpPr>
        <p:spPr>
          <a:xfrm>
            <a:off x="6625883" y="2383801"/>
            <a:ext cx="323557" cy="10346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6AA4970-5A72-44F8-A810-545F2EBA492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787662" y="3418449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4053A435-A7B6-477A-876D-93F997C4E275}"/>
              </a:ext>
            </a:extLst>
          </p:cNvPr>
          <p:cNvSpPr txBox="1">
            <a:spLocks/>
          </p:cNvSpPr>
          <p:nvPr/>
        </p:nvSpPr>
        <p:spPr>
          <a:xfrm>
            <a:off x="6344101" y="374357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16CA4C94-B4FA-40DC-8551-22CE52F7D87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54A6EE4-B5C4-42C8-96B9-327677C191B9}"/>
              </a:ext>
            </a:extLst>
          </p:cNvPr>
          <p:cNvCxnSpPr>
            <a:cxnSpLocks/>
          </p:cNvCxnSpPr>
          <p:nvPr/>
        </p:nvCxnSpPr>
        <p:spPr>
          <a:xfrm>
            <a:off x="3819378" y="3143012"/>
            <a:ext cx="386862" cy="92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9013876-1C22-43FF-9C0E-C21961F36DB7}"/>
              </a:ext>
            </a:extLst>
          </p:cNvPr>
          <p:cNvCxnSpPr>
            <a:cxnSpLocks/>
          </p:cNvCxnSpPr>
          <p:nvPr/>
        </p:nvCxnSpPr>
        <p:spPr>
          <a:xfrm flipV="1">
            <a:off x="3915454" y="2568782"/>
            <a:ext cx="172329" cy="152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6D7363F-CF05-43E9-A1FA-B008C69A3B5E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B48DC1F-6265-40C2-870C-082734D3FFCF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187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FC530E-82B2-4AED-9D3F-FA15E30D9802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9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4D9509C-1FA6-4B94-B485-D0C1B262A8C0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0B63515-D9FF-45F1-87DD-62C3DB2F9CB2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197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many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layers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we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want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output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corresponding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activation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function</a:t>
            </a:r>
            <a:r>
              <a:rPr lang="es-ES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B9CC25-7F9E-47EB-937B-B1B096329010}"/>
              </a:ext>
            </a:extLst>
          </p:cNvPr>
          <p:cNvSpPr/>
          <p:nvPr/>
        </p:nvSpPr>
        <p:spPr>
          <a:xfrm>
            <a:off x="6625883" y="2383801"/>
            <a:ext cx="323557" cy="10346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A338F130-E9CA-482F-B41E-10CEA3C23CAE}"/>
              </a:ext>
            </a:extLst>
          </p:cNvPr>
          <p:cNvSpPr/>
          <p:nvPr/>
        </p:nvSpPr>
        <p:spPr>
          <a:xfrm>
            <a:off x="7025939" y="2383801"/>
            <a:ext cx="1709563" cy="10346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6AA4970-5A72-44F8-A810-545F2EBA492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787662" y="3418449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38DCB00-DDCB-4C49-9935-D6A3D29062B0}"/>
              </a:ext>
            </a:extLst>
          </p:cNvPr>
          <p:cNvCxnSpPr>
            <a:cxnSpLocks/>
          </p:cNvCxnSpPr>
          <p:nvPr/>
        </p:nvCxnSpPr>
        <p:spPr>
          <a:xfrm flipV="1">
            <a:off x="7880721" y="3403709"/>
            <a:ext cx="0" cy="405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4053A435-A7B6-477A-876D-93F997C4E275}"/>
              </a:ext>
            </a:extLst>
          </p:cNvPr>
          <p:cNvSpPr txBox="1">
            <a:spLocks/>
          </p:cNvSpPr>
          <p:nvPr/>
        </p:nvSpPr>
        <p:spPr>
          <a:xfrm>
            <a:off x="6344101" y="374357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48" name="Google Shape;461;p52">
            <a:extLst>
              <a:ext uri="{FF2B5EF4-FFF2-40B4-BE49-F238E27FC236}">
                <a16:creationId xmlns:a16="http://schemas.microsoft.com/office/drawing/2014/main" id="{666EC1CB-44A1-4E41-A770-4734B6C73A4D}"/>
              </a:ext>
            </a:extLst>
          </p:cNvPr>
          <p:cNvSpPr txBox="1">
            <a:spLocks/>
          </p:cNvSpPr>
          <p:nvPr/>
        </p:nvSpPr>
        <p:spPr>
          <a:xfrm>
            <a:off x="7437161" y="3755401"/>
            <a:ext cx="887117" cy="464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Activation function</a:t>
            </a: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F75791FE-12F2-41F7-89C5-455321AF5A0D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12E9A7A-47C3-4BB8-9FB6-A284E0F82029}"/>
              </a:ext>
            </a:extLst>
          </p:cNvPr>
          <p:cNvCxnSpPr>
            <a:cxnSpLocks/>
          </p:cNvCxnSpPr>
          <p:nvPr/>
        </p:nvCxnSpPr>
        <p:spPr>
          <a:xfrm>
            <a:off x="3819378" y="3143012"/>
            <a:ext cx="386862" cy="92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F50B6E3-60BB-4717-A053-814F7250877C}"/>
              </a:ext>
            </a:extLst>
          </p:cNvPr>
          <p:cNvCxnSpPr>
            <a:cxnSpLocks/>
          </p:cNvCxnSpPr>
          <p:nvPr/>
        </p:nvCxnSpPr>
        <p:spPr>
          <a:xfrm flipV="1">
            <a:off x="3915454" y="2568782"/>
            <a:ext cx="172329" cy="152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8BEC342-BF40-4F7F-BDE8-F8DBF0FD6E45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0060CD2-902E-4144-8A77-10CDA9BE923D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187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C47A53D-E031-40C7-B7B6-9886F69B0EDA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9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7CB323B-833C-439E-9BEF-0C1691F47CCC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167B75A-4CCC-456D-82A6-8E4198B8242F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719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many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layers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we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want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output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the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corresponding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activation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function</a:t>
            </a:r>
            <a:r>
              <a:rPr lang="es-ES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DB9CC25-7F9E-47EB-937B-B1B096329010}"/>
              </a:ext>
            </a:extLst>
          </p:cNvPr>
          <p:cNvSpPr/>
          <p:nvPr/>
        </p:nvSpPr>
        <p:spPr>
          <a:xfrm>
            <a:off x="6625883" y="2383801"/>
            <a:ext cx="323557" cy="10346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A338F130-E9CA-482F-B41E-10CEA3C23CAE}"/>
              </a:ext>
            </a:extLst>
          </p:cNvPr>
          <p:cNvSpPr/>
          <p:nvPr/>
        </p:nvSpPr>
        <p:spPr>
          <a:xfrm>
            <a:off x="7025939" y="2383801"/>
            <a:ext cx="1709563" cy="10346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6AA4970-5A72-44F8-A810-545F2EBA492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787662" y="3418449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38DCB00-DDCB-4C49-9935-D6A3D29062B0}"/>
              </a:ext>
            </a:extLst>
          </p:cNvPr>
          <p:cNvCxnSpPr>
            <a:cxnSpLocks/>
          </p:cNvCxnSpPr>
          <p:nvPr/>
        </p:nvCxnSpPr>
        <p:spPr>
          <a:xfrm flipV="1">
            <a:off x="7880721" y="3403709"/>
            <a:ext cx="0" cy="405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1;p52">
            <a:extLst>
              <a:ext uri="{FF2B5EF4-FFF2-40B4-BE49-F238E27FC236}">
                <a16:creationId xmlns:a16="http://schemas.microsoft.com/office/drawing/2014/main" id="{4053A435-A7B6-477A-876D-93F997C4E275}"/>
              </a:ext>
            </a:extLst>
          </p:cNvPr>
          <p:cNvSpPr txBox="1">
            <a:spLocks/>
          </p:cNvSpPr>
          <p:nvPr/>
        </p:nvSpPr>
        <p:spPr>
          <a:xfrm>
            <a:off x="6344101" y="374357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Neurons per layer</a:t>
            </a:r>
          </a:p>
        </p:txBody>
      </p:sp>
      <p:sp>
        <p:nvSpPr>
          <p:cNvPr id="49" name="Google Shape;461;p52">
            <a:extLst>
              <a:ext uri="{FF2B5EF4-FFF2-40B4-BE49-F238E27FC236}">
                <a16:creationId xmlns:a16="http://schemas.microsoft.com/office/drawing/2014/main" id="{192D7898-B8EC-49B4-AA92-7A85E5F6A641}"/>
              </a:ext>
            </a:extLst>
          </p:cNvPr>
          <p:cNvSpPr txBox="1">
            <a:spLocks/>
          </p:cNvSpPr>
          <p:nvPr/>
        </p:nvSpPr>
        <p:spPr>
          <a:xfrm>
            <a:off x="1757330" y="3956149"/>
            <a:ext cx="3872019" cy="464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solidFill>
                  <a:srgbClr val="C00000"/>
                </a:solidFill>
              </a:rPr>
              <a:t>Activation functions can also be defined as independent layers !</a:t>
            </a: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87C02617-6CD4-4EEA-8B95-11C0BE817154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FBD9734-655F-4AEF-A6C2-E90D61E60F1A}"/>
              </a:ext>
            </a:extLst>
          </p:cNvPr>
          <p:cNvCxnSpPr>
            <a:cxnSpLocks/>
          </p:cNvCxnSpPr>
          <p:nvPr/>
        </p:nvCxnSpPr>
        <p:spPr>
          <a:xfrm>
            <a:off x="3819378" y="3143012"/>
            <a:ext cx="386862" cy="92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F3C139D-7D3C-4122-8DB0-D30820CDCCB0}"/>
              </a:ext>
            </a:extLst>
          </p:cNvPr>
          <p:cNvCxnSpPr>
            <a:cxnSpLocks/>
          </p:cNvCxnSpPr>
          <p:nvPr/>
        </p:nvCxnSpPr>
        <p:spPr>
          <a:xfrm flipV="1">
            <a:off x="3915454" y="2568782"/>
            <a:ext cx="172329" cy="152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47311CC-D3E8-4180-8A5D-F48EDE89AB65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2452C7C-8D6E-4692-B27C-730045D46D6E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187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C3270EE-62E9-49C8-AA46-370CD77AF8BE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9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17EF4B6-0BB9-4F4D-A778-529C0B6651C2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E6D07A2-F0F9-43D4-B8FB-312705F482E7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461;p52">
            <a:extLst>
              <a:ext uri="{FF2B5EF4-FFF2-40B4-BE49-F238E27FC236}">
                <a16:creationId xmlns:a16="http://schemas.microsoft.com/office/drawing/2014/main" id="{02D82027-F3C1-48D3-9587-C60D6056CF8A}"/>
              </a:ext>
            </a:extLst>
          </p:cNvPr>
          <p:cNvSpPr txBox="1">
            <a:spLocks/>
          </p:cNvSpPr>
          <p:nvPr/>
        </p:nvSpPr>
        <p:spPr>
          <a:xfrm>
            <a:off x="7437161" y="3755401"/>
            <a:ext cx="887117" cy="464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892163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 - summary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ACD5283-A1CA-4F3A-8AAF-A05E24C55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7" t="38700" r="67950" b="33402"/>
          <a:stretch/>
        </p:blipFill>
        <p:spPr>
          <a:xfrm>
            <a:off x="2962205" y="1893975"/>
            <a:ext cx="3149714" cy="1835834"/>
          </a:xfrm>
          <a:prstGeom prst="rect">
            <a:avLst/>
          </a:prstGeom>
        </p:spPr>
      </p:pic>
      <p:sp>
        <p:nvSpPr>
          <p:cNvPr id="23" name="Google Shape;279;p39">
            <a:extLst>
              <a:ext uri="{FF2B5EF4-FFF2-40B4-BE49-F238E27FC236}">
                <a16:creationId xmlns:a16="http://schemas.microsoft.com/office/drawing/2014/main" id="{E7922974-3E78-4980-B516-1834A2C5F9C3}"/>
              </a:ext>
            </a:extLst>
          </p:cNvPr>
          <p:cNvSpPr txBox="1">
            <a:spLocks/>
          </p:cNvSpPr>
          <p:nvPr/>
        </p:nvSpPr>
        <p:spPr>
          <a:xfrm>
            <a:off x="3603612" y="370354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Network </a:t>
            </a:r>
            <a:r>
              <a:rPr lang="es-ES" sz="1000" err="1"/>
              <a:t>summary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F72E3894-E27C-465F-A0A4-A3DCEB418F5D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9692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 - summary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ACD5283-A1CA-4F3A-8AAF-A05E24C55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7" t="38700" r="67950" b="33402"/>
          <a:stretch/>
        </p:blipFill>
        <p:spPr>
          <a:xfrm>
            <a:off x="2962205" y="1893975"/>
            <a:ext cx="3149714" cy="1835834"/>
          </a:xfrm>
          <a:prstGeom prst="rect">
            <a:avLst/>
          </a:prstGeom>
        </p:spPr>
      </p:pic>
      <p:sp>
        <p:nvSpPr>
          <p:cNvPr id="23" name="Google Shape;279;p39">
            <a:extLst>
              <a:ext uri="{FF2B5EF4-FFF2-40B4-BE49-F238E27FC236}">
                <a16:creationId xmlns:a16="http://schemas.microsoft.com/office/drawing/2014/main" id="{E7922974-3E78-4980-B516-1834A2C5F9C3}"/>
              </a:ext>
            </a:extLst>
          </p:cNvPr>
          <p:cNvSpPr txBox="1">
            <a:spLocks/>
          </p:cNvSpPr>
          <p:nvPr/>
        </p:nvSpPr>
        <p:spPr>
          <a:xfrm>
            <a:off x="3603612" y="370354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Network </a:t>
            </a:r>
            <a:r>
              <a:rPr lang="es-ES" sz="1000" err="1"/>
              <a:t>summary</a:t>
            </a:r>
            <a:endParaRPr lang="en-US" sz="8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E3300E2-AD66-41B1-8D74-1D6AAE414216}"/>
              </a:ext>
            </a:extLst>
          </p:cNvPr>
          <p:cNvSpPr/>
          <p:nvPr/>
        </p:nvSpPr>
        <p:spPr>
          <a:xfrm>
            <a:off x="4213273" y="1893974"/>
            <a:ext cx="829995" cy="12853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16047CDD-2CC3-45E1-A1DF-135E38C99723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306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 - summary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ACD5283-A1CA-4F3A-8AAF-A05E24C55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7" t="38700" r="67950" b="33402"/>
          <a:stretch/>
        </p:blipFill>
        <p:spPr>
          <a:xfrm>
            <a:off x="2962205" y="1893975"/>
            <a:ext cx="3149714" cy="1835834"/>
          </a:xfrm>
          <a:prstGeom prst="rect">
            <a:avLst/>
          </a:prstGeom>
        </p:spPr>
      </p:pic>
      <p:sp>
        <p:nvSpPr>
          <p:cNvPr id="23" name="Google Shape;279;p39">
            <a:extLst>
              <a:ext uri="{FF2B5EF4-FFF2-40B4-BE49-F238E27FC236}">
                <a16:creationId xmlns:a16="http://schemas.microsoft.com/office/drawing/2014/main" id="{E7922974-3E78-4980-B516-1834A2C5F9C3}"/>
              </a:ext>
            </a:extLst>
          </p:cNvPr>
          <p:cNvSpPr txBox="1">
            <a:spLocks/>
          </p:cNvSpPr>
          <p:nvPr/>
        </p:nvSpPr>
        <p:spPr>
          <a:xfrm>
            <a:off x="3603612" y="370354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Network </a:t>
            </a:r>
            <a:r>
              <a:rPr lang="es-ES" sz="1000" err="1"/>
              <a:t>summary</a:t>
            </a:r>
            <a:endParaRPr lang="en-US" sz="8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E3300E2-AD66-41B1-8D74-1D6AAE414216}"/>
              </a:ext>
            </a:extLst>
          </p:cNvPr>
          <p:cNvSpPr/>
          <p:nvPr/>
        </p:nvSpPr>
        <p:spPr>
          <a:xfrm>
            <a:off x="2962204" y="3272607"/>
            <a:ext cx="1244036" cy="4309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6EAEF20-2205-4938-B402-C6C35D7C54BC}"/>
              </a:ext>
            </a:extLst>
          </p:cNvPr>
          <p:cNvSpPr/>
          <p:nvPr/>
        </p:nvSpPr>
        <p:spPr>
          <a:xfrm>
            <a:off x="4213273" y="1893974"/>
            <a:ext cx="829995" cy="12853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BB963AB3-2141-4248-BDBD-0F5D8C2DF8D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62396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541DD28-478F-4704-8558-7E4EBE501A0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410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consider.</a:t>
            </a:r>
            <a:endParaRPr lang="es-ES" err="1">
              <a:latin typeface="Montserrat" panose="00000500000000000000" pitchFamily="2" charset="0"/>
            </a:endParaRP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541DD28-478F-4704-8558-7E4EBE501A0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866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it. 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541DD28-478F-4704-8558-7E4EBE501A0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696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Definition</a:t>
            </a:r>
            <a:endParaRPr/>
          </a:p>
        </p:txBody>
      </p:sp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2258DC73-2E38-47AF-8EC9-E88D017CC25F}"/>
              </a:ext>
            </a:extLst>
          </p:cNvPr>
          <p:cNvSpPr txBox="1">
            <a:spLocks/>
          </p:cNvSpPr>
          <p:nvPr/>
        </p:nvSpPr>
        <p:spPr>
          <a:xfrm>
            <a:off x="713225" y="1328791"/>
            <a:ext cx="8026915" cy="304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nerve cell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that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carries information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between the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brain 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and other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parts</a:t>
            </a:r>
            <a:r>
              <a:rPr lang="en-US" sz="1400">
                <a:solidFill>
                  <a:schemeClr val="dk2"/>
                </a:solidFill>
                <a:latin typeface="Montserrat"/>
                <a:sym typeface="Montserrat"/>
              </a:rPr>
              <a:t> of the </a:t>
            </a:r>
            <a:r>
              <a:rPr lang="en-US" sz="1400" b="1" u="sng">
                <a:solidFill>
                  <a:schemeClr val="dk2"/>
                </a:solidFill>
                <a:latin typeface="Montserrat"/>
                <a:sym typeface="Montserrat"/>
              </a:rPr>
              <a:t>body </a:t>
            </a:r>
            <a:r>
              <a:rPr lang="en-US" sz="800">
                <a:solidFill>
                  <a:schemeClr val="dk2"/>
                </a:solidFill>
                <a:latin typeface="Montserrat"/>
                <a:sym typeface="Montserrat"/>
              </a:rPr>
              <a:t>[1]</a:t>
            </a:r>
            <a:endParaRPr lang="en-US" sz="800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AB8923C-798D-493B-86EC-A235C598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15" y="2029904"/>
            <a:ext cx="4027170" cy="20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79;p39">
            <a:extLst>
              <a:ext uri="{FF2B5EF4-FFF2-40B4-BE49-F238E27FC236}">
                <a16:creationId xmlns:a16="http://schemas.microsoft.com/office/drawing/2014/main" id="{1BF2500B-09A3-49F6-B6C2-6E4C62132018}"/>
              </a:ext>
            </a:extLst>
          </p:cNvPr>
          <p:cNvSpPr txBox="1">
            <a:spLocks/>
          </p:cNvSpPr>
          <p:nvPr/>
        </p:nvSpPr>
        <p:spPr>
          <a:xfrm>
            <a:off x="3651834" y="3930533"/>
            <a:ext cx="1840332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000"/>
              <a:t>Biological neuron </a:t>
            </a:r>
            <a:r>
              <a:rPr lang="en-US" sz="80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4014474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</a:t>
            </a:r>
            <a:r>
              <a:rPr lang="es-ES" err="1">
                <a:latin typeface="Montserrat"/>
              </a:rPr>
              <a:t>it</a:t>
            </a:r>
            <a:r>
              <a:rPr lang="es-ES">
                <a:latin typeface="Montserrat"/>
              </a:rPr>
              <a:t>. </a:t>
            </a:r>
            <a:endParaRPr lang="es-ES">
              <a:latin typeface="Montserrat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EC72E5-3B2A-47BD-8D15-C3A34AB0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7" t="60171" r="50000" b="33402"/>
          <a:stretch/>
        </p:blipFill>
        <p:spPr>
          <a:xfrm>
            <a:off x="979013" y="3266725"/>
            <a:ext cx="7116097" cy="572700"/>
          </a:xfrm>
          <a:prstGeom prst="rect">
            <a:avLst/>
          </a:prstGeom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77F5BB27-324E-4897-9944-5D3895E91FB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249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C72E5-3B2A-47BD-8D15-C3A34AB0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7" t="60171" r="50000" b="33402"/>
          <a:stretch/>
        </p:blipFill>
        <p:spPr>
          <a:xfrm>
            <a:off x="979013" y="3266725"/>
            <a:ext cx="7116097" cy="5727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8252D3B-0D1B-436D-A980-97554C5063C3}"/>
              </a:ext>
            </a:extLst>
          </p:cNvPr>
          <p:cNvSpPr/>
          <p:nvPr/>
        </p:nvSpPr>
        <p:spPr>
          <a:xfrm>
            <a:off x="1899138" y="3292409"/>
            <a:ext cx="5985804" cy="2104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37AE871-3A58-459C-BFD7-1869A1814EFB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it. 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86CB98A4-604E-4DE2-A53A-A7E641CBC5F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29641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C72E5-3B2A-47BD-8D15-C3A34AB0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7" t="60171" r="50000" b="33402"/>
          <a:stretch/>
        </p:blipFill>
        <p:spPr>
          <a:xfrm>
            <a:off x="979013" y="3266725"/>
            <a:ext cx="7116097" cy="5727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8252D3B-0D1B-436D-A980-97554C5063C3}"/>
              </a:ext>
            </a:extLst>
          </p:cNvPr>
          <p:cNvSpPr/>
          <p:nvPr/>
        </p:nvSpPr>
        <p:spPr>
          <a:xfrm>
            <a:off x="1899138" y="3292409"/>
            <a:ext cx="5985804" cy="2104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0996746-1F3C-40B9-AEAE-883115E8417B}"/>
              </a:ext>
            </a:extLst>
          </p:cNvPr>
          <p:cNvSpPr/>
          <p:nvPr/>
        </p:nvSpPr>
        <p:spPr>
          <a:xfrm>
            <a:off x="2278967" y="3622431"/>
            <a:ext cx="1814732" cy="1539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611961D4-1881-4A96-A5B8-2E26D4EE003A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</a:t>
            </a:r>
            <a:r>
              <a:rPr lang="es-ES" err="1">
                <a:latin typeface="Montserrat"/>
              </a:rPr>
              <a:t>it</a:t>
            </a:r>
            <a:r>
              <a:rPr lang="es-ES">
                <a:latin typeface="Montserrat"/>
              </a:rPr>
              <a:t>. 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9718DDEA-D2B5-49E9-A466-5D422DDA909A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4156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C72E5-3B2A-47BD-8D15-C3A34AB0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7" t="60171" r="50000" b="33402"/>
          <a:stretch/>
        </p:blipFill>
        <p:spPr>
          <a:xfrm>
            <a:off x="979013" y="3266725"/>
            <a:ext cx="7116097" cy="5727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8252D3B-0D1B-436D-A980-97554C5063C3}"/>
              </a:ext>
            </a:extLst>
          </p:cNvPr>
          <p:cNvSpPr/>
          <p:nvPr/>
        </p:nvSpPr>
        <p:spPr>
          <a:xfrm>
            <a:off x="1899138" y="3292409"/>
            <a:ext cx="5985804" cy="2104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0996746-1F3C-40B9-AEAE-883115E8417B}"/>
              </a:ext>
            </a:extLst>
          </p:cNvPr>
          <p:cNvSpPr/>
          <p:nvPr/>
        </p:nvSpPr>
        <p:spPr>
          <a:xfrm>
            <a:off x="2278967" y="3622431"/>
            <a:ext cx="1814732" cy="1539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7411B1-DDD8-4BC3-9A8A-1EB8213F4224}"/>
              </a:ext>
            </a:extLst>
          </p:cNvPr>
          <p:cNvCxnSpPr>
            <a:cxnSpLocks/>
          </p:cNvCxnSpPr>
          <p:nvPr/>
        </p:nvCxnSpPr>
        <p:spPr>
          <a:xfrm flipV="1">
            <a:off x="2581422" y="3800653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F3BC51FC-D1DE-4F14-9735-6D882ECEDF64}"/>
              </a:ext>
            </a:extLst>
          </p:cNvPr>
          <p:cNvSpPr txBox="1">
            <a:spLocks/>
          </p:cNvSpPr>
          <p:nvPr/>
        </p:nvSpPr>
        <p:spPr>
          <a:xfrm>
            <a:off x="2137861" y="412577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Data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2C7B795-BFAB-4A2D-9A5E-3E122310DF29}"/>
              </a:ext>
            </a:extLst>
          </p:cNvPr>
          <p:cNvCxnSpPr>
            <a:cxnSpLocks/>
          </p:cNvCxnSpPr>
          <p:nvPr/>
        </p:nvCxnSpPr>
        <p:spPr>
          <a:xfrm flipV="1">
            <a:off x="3629468" y="3800653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765F0F3A-1F00-42D3-84D7-38BFF4E56B18}"/>
              </a:ext>
            </a:extLst>
          </p:cNvPr>
          <p:cNvSpPr txBox="1">
            <a:spLocks/>
          </p:cNvSpPr>
          <p:nvPr/>
        </p:nvSpPr>
        <p:spPr>
          <a:xfrm>
            <a:off x="3087649" y="4125774"/>
            <a:ext cx="1083638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Expected output (0/1)</a:t>
            </a:r>
          </a:p>
        </p:txBody>
      </p:sp>
      <p:sp>
        <p:nvSpPr>
          <p:cNvPr id="17" name="Google Shape;284;p40">
            <a:extLst>
              <a:ext uri="{FF2B5EF4-FFF2-40B4-BE49-F238E27FC236}">
                <a16:creationId xmlns:a16="http://schemas.microsoft.com/office/drawing/2014/main" id="{538258AE-1C76-4ADD-BBDD-C8513C53A099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it. 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56F0A352-306D-4069-94E7-0C020B70D0D2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938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C72E5-3B2A-47BD-8D15-C3A34AB0D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7" t="60171" r="50000" b="33402"/>
          <a:stretch/>
        </p:blipFill>
        <p:spPr>
          <a:xfrm>
            <a:off x="979013" y="3266725"/>
            <a:ext cx="7116097" cy="5727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8252D3B-0D1B-436D-A980-97554C5063C3}"/>
              </a:ext>
            </a:extLst>
          </p:cNvPr>
          <p:cNvSpPr/>
          <p:nvPr/>
        </p:nvSpPr>
        <p:spPr>
          <a:xfrm>
            <a:off x="1899138" y="3292409"/>
            <a:ext cx="5985804" cy="2104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0996746-1F3C-40B9-AEAE-883115E8417B}"/>
              </a:ext>
            </a:extLst>
          </p:cNvPr>
          <p:cNvSpPr/>
          <p:nvPr/>
        </p:nvSpPr>
        <p:spPr>
          <a:xfrm>
            <a:off x="2278967" y="3622431"/>
            <a:ext cx="1814732" cy="1539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7411B1-DDD8-4BC3-9A8A-1EB8213F4224}"/>
              </a:ext>
            </a:extLst>
          </p:cNvPr>
          <p:cNvCxnSpPr>
            <a:cxnSpLocks/>
          </p:cNvCxnSpPr>
          <p:nvPr/>
        </p:nvCxnSpPr>
        <p:spPr>
          <a:xfrm flipV="1">
            <a:off x="2581422" y="3800653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61;p52">
            <a:extLst>
              <a:ext uri="{FF2B5EF4-FFF2-40B4-BE49-F238E27FC236}">
                <a16:creationId xmlns:a16="http://schemas.microsoft.com/office/drawing/2014/main" id="{F3BC51FC-D1DE-4F14-9735-6D882ECEDF64}"/>
              </a:ext>
            </a:extLst>
          </p:cNvPr>
          <p:cNvSpPr txBox="1">
            <a:spLocks/>
          </p:cNvSpPr>
          <p:nvPr/>
        </p:nvSpPr>
        <p:spPr>
          <a:xfrm>
            <a:off x="2137861" y="4125774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Data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2C7B795-BFAB-4A2D-9A5E-3E122310DF29}"/>
              </a:ext>
            </a:extLst>
          </p:cNvPr>
          <p:cNvCxnSpPr>
            <a:cxnSpLocks/>
          </p:cNvCxnSpPr>
          <p:nvPr/>
        </p:nvCxnSpPr>
        <p:spPr>
          <a:xfrm flipV="1">
            <a:off x="3629468" y="3800653"/>
            <a:ext cx="0" cy="390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ABA5EC-8E11-4960-A554-D6DA16A60E37}"/>
              </a:ext>
            </a:extLst>
          </p:cNvPr>
          <p:cNvSpPr txBox="1"/>
          <p:nvPr/>
        </p:nvSpPr>
        <p:spPr>
          <a:xfrm>
            <a:off x="5781948" y="4125774"/>
            <a:ext cx="26487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5"/>
              </a:rPr>
              <a:t>https://keras.io/api/optimizers/</a:t>
            </a:r>
            <a:endParaRPr lang="es-ES" sz="1000" b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sz="1000" b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6"/>
              </a:rPr>
              <a:t>https://keras.io/api/losses/</a:t>
            </a:r>
            <a:r>
              <a:rPr lang="es-ES" sz="10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s-ES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sz="1000" b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7"/>
              </a:rPr>
              <a:t>https://keras.io/api/metrics/</a:t>
            </a:r>
            <a:r>
              <a:rPr lang="es-ES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8" name="Google Shape;284;p40">
            <a:extLst>
              <a:ext uri="{FF2B5EF4-FFF2-40B4-BE49-F238E27FC236}">
                <a16:creationId xmlns:a16="http://schemas.microsoft.com/office/drawing/2014/main" id="{78D8C387-6C19-4554-AAF0-39266A973151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</a:t>
            </a:r>
            <a:r>
              <a:rPr lang="es-ES" err="1">
                <a:latin typeface="Montserrat"/>
              </a:rPr>
              <a:t>it</a:t>
            </a:r>
            <a:r>
              <a:rPr lang="es-ES">
                <a:latin typeface="Montserrat"/>
              </a:rPr>
              <a:t>. 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19" name="Google Shape;284;p40">
            <a:extLst>
              <a:ext uri="{FF2B5EF4-FFF2-40B4-BE49-F238E27FC236}">
                <a16:creationId xmlns:a16="http://schemas.microsoft.com/office/drawing/2014/main" id="{4F612F5E-9095-424F-A035-D724631605AD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0" name="Google Shape;461;p52">
            <a:extLst>
              <a:ext uri="{FF2B5EF4-FFF2-40B4-BE49-F238E27FC236}">
                <a16:creationId xmlns:a16="http://schemas.microsoft.com/office/drawing/2014/main" id="{A96860B6-37A9-4922-BFB9-F85A58C42670}"/>
              </a:ext>
            </a:extLst>
          </p:cNvPr>
          <p:cNvSpPr txBox="1">
            <a:spLocks/>
          </p:cNvSpPr>
          <p:nvPr/>
        </p:nvSpPr>
        <p:spPr>
          <a:xfrm>
            <a:off x="3087649" y="4125774"/>
            <a:ext cx="1083638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Expected output (0/1)</a:t>
            </a:r>
          </a:p>
        </p:txBody>
      </p:sp>
    </p:spTree>
    <p:extLst>
      <p:ext uri="{BB962C8B-B14F-4D97-AF65-F5344CB8AC3E}">
        <p14:creationId xmlns:p14="http://schemas.microsoft.com/office/powerpoint/2010/main" val="27605046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</a:t>
            </a:r>
            <a:r>
              <a:rPr lang="es-ES" err="1">
                <a:latin typeface="Montserrat"/>
              </a:rPr>
              <a:t>it</a:t>
            </a:r>
            <a:r>
              <a:rPr lang="es-ES">
                <a:latin typeface="Montserrat"/>
              </a:rPr>
              <a:t>. 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/>
              </a:rPr>
              <a:t>Evaluate</a:t>
            </a:r>
            <a:r>
              <a:rPr lang="es-ES">
                <a:latin typeface="Montserrat"/>
              </a:rPr>
              <a:t> and adjust.</a:t>
            </a:r>
            <a:endParaRPr lang="es-ES">
              <a:latin typeface="Montserrat" panose="00000500000000000000" pitchFamily="2" charset="0"/>
            </a:endParaRPr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E7CFE143-05B7-496B-B444-B2D8B5D89E10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76513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Structure prepared: last steps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Compile </a:t>
            </a:r>
            <a:r>
              <a:rPr lang="es-ES" err="1">
                <a:latin typeface="Montserrat"/>
              </a:rPr>
              <a:t>model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defining</a:t>
            </a:r>
            <a:r>
              <a:rPr lang="es-ES">
                <a:latin typeface="Montserrat"/>
              </a:rPr>
              <a:t>: </a:t>
            </a:r>
            <a:r>
              <a:rPr lang="es-ES" err="1">
                <a:latin typeface="Montserrat"/>
              </a:rPr>
              <a:t>optimizer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loss</a:t>
            </a:r>
            <a:r>
              <a:rPr lang="es-ES">
                <a:latin typeface="Montserrat"/>
              </a:rPr>
              <a:t> and </a:t>
            </a:r>
            <a:r>
              <a:rPr lang="es-ES" err="1">
                <a:latin typeface="Montserrat"/>
              </a:rPr>
              <a:t>metric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to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consider</a:t>
            </a:r>
            <a:r>
              <a:rPr lang="es-ES">
                <a:latin typeface="Montserrat"/>
              </a:rPr>
              <a:t>.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/>
              </a:rPr>
              <a:t>Train </a:t>
            </a:r>
            <a:r>
              <a:rPr lang="es-ES" err="1">
                <a:latin typeface="Montserrat"/>
              </a:rPr>
              <a:t>it</a:t>
            </a:r>
            <a:r>
              <a:rPr lang="es-ES">
                <a:latin typeface="Montserrat"/>
              </a:rPr>
              <a:t>. 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/>
              </a:rPr>
              <a:t>Evaluate</a:t>
            </a:r>
            <a:r>
              <a:rPr lang="es-ES">
                <a:latin typeface="Montserrat"/>
              </a:rPr>
              <a:t> and adjust.</a:t>
            </a:r>
            <a:endParaRPr lang="es-ES">
              <a:latin typeface="Montserrat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EA87A5-4D3A-4838-B800-61F4815CE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1" t="45342" r="38694" b="19787"/>
          <a:stretch/>
        </p:blipFill>
        <p:spPr>
          <a:xfrm>
            <a:off x="3231772" y="2571750"/>
            <a:ext cx="5347177" cy="1878140"/>
          </a:xfrm>
          <a:prstGeom prst="rect">
            <a:avLst/>
          </a:prstGeom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16FD6B04-5097-4104-8C9B-2E4DAE434550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091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BBE8773C-4EEB-4F2E-83F5-21B3BF1A9942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5814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BBE8773C-4EEB-4F2E-83F5-21B3BF1A9942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4674682" cy="287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63094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BBE8773C-4EEB-4F2E-83F5-21B3BF1A9942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940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973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2CC207CD-C534-437B-A35E-8B3A84568664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75529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this</a:t>
            </a:r>
            <a:r>
              <a:rPr lang="es-ES" sz="1400" b="1">
                <a:latin typeface="Montserrat"/>
              </a:rPr>
              <a:t> time!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94429C36-B236-44F2-87D1-2B00F14AF831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7895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this</a:t>
            </a:r>
            <a:r>
              <a:rPr lang="es-ES" sz="1400" b="1">
                <a:latin typeface="Montserrat"/>
              </a:rPr>
              <a:t> time!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>
                <a:latin typeface="Montserrat"/>
              </a:rPr>
              <a:t>0/1 (</a:t>
            </a:r>
            <a:r>
              <a:rPr lang="es-ES" sz="1400" b="1" err="1">
                <a:latin typeface="Montserrat"/>
              </a:rPr>
              <a:t>benign</a:t>
            </a:r>
            <a:r>
              <a:rPr lang="es-ES" sz="1400" b="1">
                <a:latin typeface="Montserrat"/>
              </a:rPr>
              <a:t>/</a:t>
            </a:r>
            <a:r>
              <a:rPr lang="es-ES" sz="1400" b="1" err="1">
                <a:latin typeface="Montserrat"/>
              </a:rPr>
              <a:t>malign</a:t>
            </a:r>
            <a:r>
              <a:rPr lang="es-ES" sz="1400" b="1">
                <a:latin typeface="Montserrat"/>
              </a:rPr>
              <a:t>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6FC7CE68-9C67-4E80-BDF0-5FDFB26469C5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8277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this</a:t>
            </a:r>
            <a:r>
              <a:rPr lang="es-ES" sz="1400" b="1">
                <a:latin typeface="Montserrat"/>
              </a:rPr>
              <a:t> time!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>
                <a:latin typeface="Montserrat"/>
              </a:rPr>
              <a:t>0/1 (</a:t>
            </a:r>
            <a:r>
              <a:rPr lang="es-ES" sz="1400" b="1" err="1">
                <a:latin typeface="Montserrat"/>
              </a:rPr>
              <a:t>benign</a:t>
            </a:r>
            <a:r>
              <a:rPr lang="es-ES" sz="1400" b="1">
                <a:latin typeface="Montserrat"/>
              </a:rPr>
              <a:t>/</a:t>
            </a:r>
            <a:r>
              <a:rPr lang="es-ES" sz="1400" b="1" err="1">
                <a:latin typeface="Montserrat"/>
              </a:rPr>
              <a:t>malign</a:t>
            </a:r>
            <a:r>
              <a:rPr lang="es-ES" sz="1400" b="1">
                <a:latin typeface="Montserrat"/>
              </a:rPr>
              <a:t>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CC11171E-FEF1-409F-AFA4-E35EA31DBD98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1955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this</a:t>
            </a:r>
            <a:r>
              <a:rPr lang="es-ES" sz="1400" b="1">
                <a:latin typeface="Montserrat"/>
              </a:rPr>
              <a:t> time!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>
                <a:latin typeface="Montserrat"/>
              </a:rPr>
              <a:t>0/1 (</a:t>
            </a:r>
            <a:r>
              <a:rPr lang="es-ES" sz="1400" b="1" err="1">
                <a:latin typeface="Montserrat"/>
              </a:rPr>
              <a:t>benign</a:t>
            </a:r>
            <a:r>
              <a:rPr lang="es-ES" sz="1400" b="1">
                <a:latin typeface="Montserrat"/>
              </a:rPr>
              <a:t>/</a:t>
            </a:r>
            <a:r>
              <a:rPr lang="es-ES" sz="1400" b="1" err="1">
                <a:latin typeface="Montserrat"/>
              </a:rPr>
              <a:t>malign</a:t>
            </a:r>
            <a:r>
              <a:rPr lang="es-ES" sz="1400" b="1">
                <a:latin typeface="Montserrat"/>
              </a:rPr>
              <a:t>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</a:t>
            </a:r>
            <a:r>
              <a:rPr lang="es-ES" sz="1400" b="1">
                <a:latin typeface="Montserrat"/>
              </a:rPr>
              <a:t>Up </a:t>
            </a:r>
            <a:r>
              <a:rPr lang="es-ES" sz="1400" b="1" err="1">
                <a:latin typeface="Montserrat"/>
              </a:rPr>
              <a:t>to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you</a:t>
            </a:r>
            <a:r>
              <a:rPr lang="es-ES" sz="1400" b="1">
                <a:latin typeface="Montserrat"/>
              </a:rPr>
              <a:t>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05C5F4F6-68A3-4A5C-AC90-B9ADE06E4603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9360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Dense networks - Breast cancer dataset </a:t>
            </a:r>
            <a:r>
              <a:rPr lang="en" sz="1000"/>
              <a:t>[x]</a:t>
            </a:r>
            <a:endParaRPr lang="en-US" sz="1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1868B-5BB2-441F-9DF2-C9FDE263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t="10473" r="79154" b="78393"/>
          <a:stretch/>
        </p:blipFill>
        <p:spPr>
          <a:xfrm>
            <a:off x="7209692" y="1017725"/>
            <a:ext cx="1856936" cy="572701"/>
          </a:xfrm>
          <a:prstGeom prst="rect">
            <a:avLst/>
          </a:prstGeom>
        </p:spPr>
      </p:pic>
      <p:sp>
        <p:nvSpPr>
          <p:cNvPr id="9" name="Google Shape;279;p39">
            <a:extLst>
              <a:ext uri="{FF2B5EF4-FFF2-40B4-BE49-F238E27FC236}">
                <a16:creationId xmlns:a16="http://schemas.microsoft.com/office/drawing/2014/main" id="{55CDCBBD-876F-454B-B0FF-1A52F5552500}"/>
              </a:ext>
            </a:extLst>
          </p:cNvPr>
          <p:cNvSpPr txBox="1">
            <a:spLocks/>
          </p:cNvSpPr>
          <p:nvPr/>
        </p:nvSpPr>
        <p:spPr>
          <a:xfrm>
            <a:off x="7209692" y="159042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University</a:t>
            </a:r>
            <a:r>
              <a:rPr lang="es-ES" sz="1000"/>
              <a:t> </a:t>
            </a:r>
            <a:r>
              <a:rPr lang="es-ES" sz="1000" err="1"/>
              <a:t>of</a:t>
            </a:r>
            <a:r>
              <a:rPr lang="es-ES" sz="1000"/>
              <a:t> California Irvine</a:t>
            </a:r>
            <a:endParaRPr lang="en-US" sz="800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2306AA95-520A-4C2F-ABEE-6D32F2DF53B4}"/>
              </a:ext>
            </a:extLst>
          </p:cNvPr>
          <p:cNvSpPr txBox="1">
            <a:spLocks/>
          </p:cNvSpPr>
          <p:nvPr/>
        </p:nvSpPr>
        <p:spPr>
          <a:xfrm>
            <a:off x="713225" y="1126761"/>
            <a:ext cx="3556320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DF5A1E98-6C48-4163-AE3F-057CA3A16CBA}"/>
              </a:ext>
            </a:extLst>
          </p:cNvPr>
          <p:cNvSpPr txBox="1">
            <a:spLocks/>
          </p:cNvSpPr>
          <p:nvPr/>
        </p:nvSpPr>
        <p:spPr>
          <a:xfrm>
            <a:off x="713223" y="2461846"/>
            <a:ext cx="7360732" cy="30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First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questions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to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ask</a:t>
            </a:r>
            <a:r>
              <a:rPr lang="es-ES" sz="1400" b="1">
                <a:latin typeface="Montserrat"/>
                <a:sym typeface="Montserrat"/>
              </a:rPr>
              <a:t> </a:t>
            </a: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>
                <a:latin typeface="Montserrat"/>
              </a:rPr>
              <a:t>&lt; 31 </a:t>
            </a:r>
            <a:r>
              <a:rPr lang="es-ES" sz="1400" b="1" err="1">
                <a:latin typeface="Montserrat"/>
              </a:rPr>
              <a:t>attributes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 </a:t>
            </a:r>
            <a:r>
              <a:rPr lang="es-ES" sz="1400" err="1">
                <a:latin typeface="Montserrat"/>
              </a:rPr>
              <a:t>types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Mostly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numerical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Is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preprocessing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required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this</a:t>
            </a:r>
            <a:r>
              <a:rPr lang="es-ES" sz="1400" b="1">
                <a:latin typeface="Montserrat"/>
              </a:rPr>
              <a:t> time!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>
                <a:latin typeface="Montserrat"/>
              </a:rPr>
              <a:t>0/1 (</a:t>
            </a:r>
            <a:r>
              <a:rPr lang="es-ES" sz="1400" b="1" err="1">
                <a:latin typeface="Montserrat"/>
              </a:rPr>
              <a:t>benign</a:t>
            </a:r>
            <a:r>
              <a:rPr lang="es-ES" sz="1400" b="1">
                <a:latin typeface="Montserrat"/>
              </a:rPr>
              <a:t>/</a:t>
            </a:r>
            <a:r>
              <a:rPr lang="es-ES" sz="1400" b="1" err="1">
                <a:latin typeface="Montserrat"/>
              </a:rPr>
              <a:t>malign</a:t>
            </a:r>
            <a:r>
              <a:rPr lang="es-ES" sz="1400" b="1">
                <a:latin typeface="Montserrat"/>
              </a:rPr>
              <a:t>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 </a:t>
            </a: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: </a:t>
            </a:r>
            <a:r>
              <a:rPr lang="es-ES" sz="1400" b="1">
                <a:latin typeface="Montserrat"/>
              </a:rPr>
              <a:t>Up </a:t>
            </a:r>
            <a:r>
              <a:rPr lang="es-ES" sz="1400" b="1" err="1">
                <a:latin typeface="Montserrat"/>
              </a:rPr>
              <a:t>to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you</a:t>
            </a:r>
            <a:r>
              <a:rPr lang="es-ES" sz="1400" b="1">
                <a:latin typeface="Montserrat"/>
              </a:rPr>
              <a:t>!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</a:t>
            </a:r>
            <a:r>
              <a:rPr lang="es-ES" sz="1400" b="1">
                <a:latin typeface="Montserrat"/>
              </a:rPr>
              <a:t>Up </a:t>
            </a:r>
            <a:r>
              <a:rPr lang="es-ES" sz="1400" b="1" err="1">
                <a:latin typeface="Montserrat"/>
              </a:rPr>
              <a:t>to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you</a:t>
            </a:r>
            <a:r>
              <a:rPr lang="es-ES" sz="1400" b="1">
                <a:latin typeface="Montserrat"/>
              </a:rPr>
              <a:t>!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88FCE109-D8D4-4DDC-8A90-747AA993EF80}"/>
              </a:ext>
            </a:extLst>
          </p:cNvPr>
          <p:cNvSpPr txBox="1">
            <a:spLocks/>
          </p:cNvSpPr>
          <p:nvPr/>
        </p:nvSpPr>
        <p:spPr>
          <a:xfrm>
            <a:off x="713224" y="1126760"/>
            <a:ext cx="6265091" cy="1574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Classification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from</a:t>
            </a:r>
            <a:r>
              <a:rPr lang="es-ES">
                <a:latin typeface="Montserrat" panose="00000500000000000000" pitchFamily="2" charset="0"/>
              </a:rPr>
              <a:t> UCI </a:t>
            </a:r>
            <a:r>
              <a:rPr lang="es-ES" err="1">
                <a:latin typeface="Montserrat" panose="00000500000000000000" pitchFamily="2" charset="0"/>
              </a:rPr>
              <a:t>repository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provided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November</a:t>
            </a:r>
            <a:r>
              <a:rPr lang="es-ES">
                <a:latin typeface="Montserrat" panose="00000500000000000000" pitchFamily="2" charset="0"/>
              </a:rPr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569 </a:t>
            </a:r>
            <a:r>
              <a:rPr lang="es-ES" err="1">
                <a:latin typeface="Montserrat" panose="00000500000000000000" pitchFamily="2" charset="0"/>
              </a:rPr>
              <a:t>Instances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described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</a:t>
            </a:r>
            <a:r>
              <a:rPr lang="es-ES">
                <a:latin typeface="Montserrat" panose="00000500000000000000" pitchFamily="2" charset="0"/>
              </a:rPr>
              <a:t> 32 </a:t>
            </a:r>
            <a:r>
              <a:rPr lang="es-ES" err="1">
                <a:latin typeface="Montserrat" panose="00000500000000000000" pitchFamily="2" charset="0"/>
              </a:rPr>
              <a:t>attributes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Dataset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without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nulls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Montserrat" panose="00000500000000000000" pitchFamily="2" charset="0"/>
              </a:rPr>
              <a:t>Used </a:t>
            </a:r>
            <a:r>
              <a:rPr lang="es-ES" err="1">
                <a:latin typeface="Montserrat" panose="00000500000000000000" pitchFamily="2" charset="0"/>
              </a:rPr>
              <a:t>on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relevant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papers</a:t>
            </a:r>
            <a:r>
              <a:rPr lang="es-ES">
                <a:latin typeface="Montserrat" panose="00000500000000000000" pitchFamily="2" charset="0"/>
              </a:rPr>
              <a:t> in medical </a:t>
            </a:r>
            <a:r>
              <a:rPr lang="es-ES" err="1">
                <a:latin typeface="Montserrat" panose="00000500000000000000" pitchFamily="2" charset="0"/>
              </a:rPr>
              <a:t>literature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>
                <a:latin typeface="Montserrat" panose="00000500000000000000" pitchFamily="2" charset="0"/>
              </a:rPr>
              <a:t>Preloaded</a:t>
            </a:r>
            <a:r>
              <a:rPr lang="es-ES">
                <a:latin typeface="Montserrat" panose="00000500000000000000" pitchFamily="2" charset="0"/>
              </a:rPr>
              <a:t> in </a:t>
            </a:r>
            <a:r>
              <a:rPr lang="es-ES" i="1" err="1">
                <a:latin typeface="Montserrat" panose="00000500000000000000" pitchFamily="2" charset="0"/>
              </a:rPr>
              <a:t>sklearn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easy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to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obtain</a:t>
            </a:r>
            <a:r>
              <a:rPr lang="es-ES">
                <a:latin typeface="Montserrat" panose="00000500000000000000" pitchFamily="2" charset="0"/>
              </a:rPr>
              <a:t> and </a:t>
            </a:r>
            <a:r>
              <a:rPr lang="es-ES" err="1">
                <a:latin typeface="Montserrat" panose="00000500000000000000" pitchFamily="2" charset="0"/>
              </a:rPr>
              <a:t>process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222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Hands on! </a:t>
            </a:r>
            <a:endParaRPr sz="50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A1ED1E-07E1-4696-8AD3-1BC1F9F6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08" y="2547042"/>
            <a:ext cx="1990407" cy="16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ab: An easy way to learn and use TensorFlow — The TensorFlow Blog">
            <a:extLst>
              <a:ext uri="{FF2B5EF4-FFF2-40B4-BE49-F238E27FC236}">
                <a16:creationId xmlns:a16="http://schemas.microsoft.com/office/drawing/2014/main" id="{1359D580-F512-471E-B13E-78D6365B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" y="2571750"/>
            <a:ext cx="369570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296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8"/>
          <p:cNvSpPr txBox="1">
            <a:spLocks noGrp="1"/>
          </p:cNvSpPr>
          <p:nvPr>
            <p:ph type="subTitle" idx="1"/>
          </p:nvPr>
        </p:nvSpPr>
        <p:spPr>
          <a:xfrm>
            <a:off x="209005" y="921434"/>
            <a:ext cx="8769532" cy="3114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>
              <a:buNone/>
            </a:pPr>
            <a:r>
              <a:rPr lang="es-ES"/>
              <a:t>[1] - </a:t>
            </a:r>
            <a:r>
              <a:rPr lang="es-ES" err="1"/>
              <a:t>Neuron</a:t>
            </a:r>
            <a:r>
              <a:rPr lang="es-ES"/>
              <a:t> </a:t>
            </a:r>
            <a:r>
              <a:rPr lang="es-ES" err="1"/>
              <a:t>definition</a:t>
            </a:r>
            <a:r>
              <a:rPr lang="es-ES"/>
              <a:t> (Cambridge): </a:t>
            </a:r>
            <a:r>
              <a:rPr lang="es-ES" sz="1000">
                <a:hlinkClick r:id="rId3"/>
              </a:rPr>
              <a:t>https://dictionary.cambridge.org/dictionary/english/neuron?q=Neuron</a:t>
            </a:r>
            <a:r>
              <a:rPr lang="es-ES" sz="1000"/>
              <a:t> </a:t>
            </a:r>
            <a:endParaRPr lang="en-US"/>
          </a:p>
          <a:p>
            <a:pPr marL="139700" indent="0" algn="l">
              <a:buNone/>
            </a:pPr>
            <a:r>
              <a:rPr lang="es-ES"/>
              <a:t>[2] - </a:t>
            </a:r>
            <a:r>
              <a:rPr lang="es-ES" err="1"/>
              <a:t>Biological</a:t>
            </a:r>
            <a:r>
              <a:rPr lang="es-ES"/>
              <a:t> </a:t>
            </a:r>
            <a:r>
              <a:rPr lang="es-ES" err="1"/>
              <a:t>Neuron</a:t>
            </a:r>
            <a:r>
              <a:rPr lang="es-ES"/>
              <a:t>: </a:t>
            </a:r>
            <a:r>
              <a:rPr lang="es-ES" sz="1000">
                <a:hlinkClick r:id="rId4"/>
              </a:rPr>
              <a:t>https://medium.com/sanju-notes/introduction-to-perceptron-78a386f4bd73</a:t>
            </a:r>
            <a:endParaRPr lang="es-ES" sz="1000"/>
          </a:p>
          <a:p>
            <a:pPr marL="139700" indent="0" algn="l">
              <a:buNone/>
            </a:pPr>
            <a:r>
              <a:rPr lang="es-ES"/>
              <a:t>[3] - Santiago Ramón y Cajal: </a:t>
            </a:r>
            <a:r>
              <a:rPr lang="es-ES" sz="1000">
                <a:hlinkClick r:id="rId5"/>
              </a:rPr>
              <a:t>https://es.wikipedia.org/wiki/Santiago_Ram%C3%B3n_y_Cajal</a:t>
            </a:r>
            <a:r>
              <a:rPr lang="es-ES" sz="1000"/>
              <a:t>  </a:t>
            </a:r>
          </a:p>
          <a:p>
            <a:pPr marL="139700" indent="0" algn="l">
              <a:buNone/>
            </a:pPr>
            <a:r>
              <a:rPr lang="es-ES"/>
              <a:t>[4] - Camillo Golgi: </a:t>
            </a:r>
            <a:r>
              <a:rPr lang="es-ES" sz="10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https://es.wikipedia.org/wiki/Camillo_Golgi</a:t>
            </a:r>
            <a:r>
              <a:rPr lang="es-ES" sz="1000"/>
              <a:t> </a:t>
            </a:r>
          </a:p>
          <a:p>
            <a:pPr marL="139700" indent="0" algn="l">
              <a:buNone/>
            </a:pPr>
            <a:r>
              <a:rPr lang="es-ES"/>
              <a:t>[5] - General </a:t>
            </a:r>
            <a:r>
              <a:rPr lang="es-ES" err="1"/>
              <a:t>cell</a:t>
            </a:r>
            <a:r>
              <a:rPr lang="es-ES"/>
              <a:t> </a:t>
            </a:r>
            <a:r>
              <a:rPr lang="es-ES" err="1"/>
              <a:t>overview</a:t>
            </a:r>
            <a:r>
              <a:rPr lang="es-ES"/>
              <a:t>: </a:t>
            </a:r>
            <a:r>
              <a:rPr lang="es-ES" sz="100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https://www.yourgenome.org/facts/what-is-a-cell</a:t>
            </a:r>
            <a:r>
              <a:rPr lang="es-ES" sz="1000"/>
              <a:t> </a:t>
            </a:r>
          </a:p>
          <a:p>
            <a:pPr marL="114300" marR="0" indent="0" algn="l">
              <a:buNone/>
            </a:pPr>
            <a:r>
              <a:rPr lang="es-ES"/>
              <a:t>[6] - </a:t>
            </a:r>
            <a:r>
              <a:rPr lang="es-ES" err="1"/>
              <a:t>Youtube</a:t>
            </a:r>
            <a:r>
              <a:rPr lang="es-ES"/>
              <a:t> </a:t>
            </a:r>
            <a:r>
              <a:rPr lang="es-ES" err="1"/>
              <a:t>neurons</a:t>
            </a:r>
            <a:r>
              <a:rPr lang="es-ES"/>
              <a:t> video: </a:t>
            </a:r>
            <a:r>
              <a:rPr lang="es-ES" sz="100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https://www.youtube.com/watch?v=in2ig3c9lCQ</a:t>
            </a:r>
            <a:r>
              <a:rPr lang="es-ES" sz="1000"/>
              <a:t> </a:t>
            </a:r>
            <a:endParaRPr lang="en-US" sz="1000"/>
          </a:p>
          <a:p>
            <a:pPr marL="139700" indent="0" algn="l">
              <a:buNone/>
            </a:pPr>
            <a:r>
              <a:rPr lang="es-ES"/>
              <a:t>[7] - </a:t>
            </a:r>
            <a:r>
              <a:rPr lang="es-ES" err="1"/>
              <a:t>Photoperceptron</a:t>
            </a:r>
            <a:r>
              <a:rPr lang="es-ES"/>
              <a:t>: </a:t>
            </a:r>
            <a:r>
              <a:rPr lang="es-ES" sz="1000"/>
              <a:t>Figura 1.12 </a:t>
            </a:r>
            <a:r>
              <a:rPr lang="es-ES" sz="1000" err="1"/>
              <a:t>pág</a:t>
            </a:r>
            <a:r>
              <a:rPr lang="es-ES" sz="1000"/>
              <a:t> 24 </a:t>
            </a:r>
            <a:r>
              <a:rPr lang="es-ES" sz="1000" i="1"/>
              <a:t>Introducción a la tecnología ANS, </a:t>
            </a:r>
            <a:r>
              <a:rPr lang="es-ES" sz="1000"/>
              <a:t>Redes neuronales Algoritmos, aplicaciones y técnicas de programación. James A Freeman / David M. </a:t>
            </a:r>
            <a:r>
              <a:rPr lang="es-ES" sz="1000" err="1"/>
              <a:t>Skapura</a:t>
            </a:r>
            <a:r>
              <a:rPr lang="es-ES" sz="1000"/>
              <a:t> 1993</a:t>
            </a:r>
          </a:p>
          <a:p>
            <a:pPr marL="139700" indent="0" algn="l">
              <a:buNone/>
            </a:pPr>
            <a:r>
              <a:rPr lang="es-ES"/>
              <a:t>[8] - </a:t>
            </a:r>
            <a:r>
              <a:rPr lang="es-ES" err="1"/>
              <a:t>Proper</a:t>
            </a:r>
            <a:r>
              <a:rPr lang="es-ES"/>
              <a:t> </a:t>
            </a:r>
            <a:r>
              <a:rPr lang="es-ES" err="1"/>
              <a:t>learning</a:t>
            </a:r>
            <a:r>
              <a:rPr lang="es-ES"/>
              <a:t> </a:t>
            </a:r>
            <a:r>
              <a:rPr lang="es-ES" err="1"/>
              <a:t>rate</a:t>
            </a:r>
            <a:r>
              <a:rPr lang="es-ES"/>
              <a:t>:</a:t>
            </a:r>
            <a:r>
              <a:rPr lang="es-ES" sz="1000"/>
              <a:t> </a:t>
            </a:r>
            <a:r>
              <a:rPr lang="es-ES" sz="1000">
                <a:hlinkClick r:id="rId9"/>
              </a:rPr>
              <a:t>https://www.ibm.com/cloud/learn/gradient-descent</a:t>
            </a:r>
            <a:endParaRPr lang="es-ES" sz="1000"/>
          </a:p>
          <a:p>
            <a:pPr marL="139700" indent="0" algn="l">
              <a:buNone/>
            </a:pPr>
            <a:r>
              <a:rPr lang="es-ES"/>
              <a:t>[9] - </a:t>
            </a:r>
            <a:r>
              <a:rPr lang="es-ES" err="1"/>
              <a:t>Wrong</a:t>
            </a:r>
            <a:r>
              <a:rPr lang="es-ES"/>
              <a:t> </a:t>
            </a:r>
            <a:r>
              <a:rPr lang="es-ES" err="1"/>
              <a:t>learning</a:t>
            </a:r>
            <a:r>
              <a:rPr lang="es-ES"/>
              <a:t> </a:t>
            </a:r>
            <a:r>
              <a:rPr lang="es-ES" err="1"/>
              <a:t>rate</a:t>
            </a:r>
            <a:r>
              <a:rPr lang="es-ES"/>
              <a:t>:</a:t>
            </a:r>
            <a:r>
              <a:rPr lang="es-ES" sz="1000"/>
              <a:t> </a:t>
            </a:r>
            <a:r>
              <a:rPr lang="es-ES" sz="1000">
                <a:hlinkClick r:id="rId10"/>
              </a:rPr>
              <a:t>https://laptrinhx.com/artificial-neural-networks-part-3-loss-and-cost-functions-and-gradient-descent-507013705/</a:t>
            </a:r>
            <a:r>
              <a:rPr lang="es-ES" sz="1000"/>
              <a:t> </a:t>
            </a:r>
          </a:p>
          <a:p>
            <a:pPr marL="139700" indent="0" algn="l">
              <a:buNone/>
            </a:pPr>
            <a:r>
              <a:rPr lang="es-ES"/>
              <a:t>[10] - </a:t>
            </a:r>
            <a:r>
              <a:rPr lang="es-ES" err="1"/>
              <a:t>Perceptron</a:t>
            </a:r>
            <a:r>
              <a:rPr lang="es-ES"/>
              <a:t> </a:t>
            </a:r>
            <a:r>
              <a:rPr lang="es-ES" err="1"/>
              <a:t>structure</a:t>
            </a:r>
            <a:r>
              <a:rPr lang="es-ES"/>
              <a:t>:</a:t>
            </a:r>
            <a:r>
              <a:rPr lang="es-ES" sz="1000"/>
              <a:t> </a:t>
            </a:r>
            <a:r>
              <a:rPr lang="es-ES" sz="1000">
                <a:hlinkClick r:id="rId11"/>
              </a:rPr>
              <a:t>https://deepai.org/machine-learning-glossary-and-terms/perceptron</a:t>
            </a:r>
            <a:r>
              <a:rPr lang="es-ES" sz="1000"/>
              <a:t> </a:t>
            </a:r>
          </a:p>
          <a:p>
            <a:pPr marL="139700" indent="0" algn="l">
              <a:buNone/>
            </a:pPr>
            <a:r>
              <a:rPr lang="es-ES"/>
              <a:t>[11] - Banana plumcake: </a:t>
            </a:r>
            <a:r>
              <a:rPr lang="es-ES" sz="1000">
                <a:hlinkClick r:id="rId12"/>
              </a:rPr>
              <a:t>https://www.beiker.es/r/plum-cake-de-platano-miel-y-nueces</a:t>
            </a:r>
            <a:r>
              <a:rPr lang="es-ES" sz="1000"/>
              <a:t> </a:t>
            </a:r>
          </a:p>
          <a:p>
            <a:pPr marL="139700" indent="0" algn="l">
              <a:buNone/>
            </a:pPr>
            <a:endParaRPr lang="es-ES"/>
          </a:p>
          <a:p>
            <a:pPr indent="-317500" algn="l">
              <a:buFont typeface="Merriweather"/>
              <a:buChar char="●"/>
            </a:pPr>
            <a:endParaRPr lang="es-ES" sz="1000"/>
          </a:p>
        </p:txBody>
      </p:sp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8"/>
          <p:cNvSpPr txBox="1">
            <a:spLocks noGrp="1"/>
          </p:cNvSpPr>
          <p:nvPr>
            <p:ph type="subTitle" idx="1"/>
          </p:nvPr>
        </p:nvSpPr>
        <p:spPr>
          <a:xfrm>
            <a:off x="209005" y="921434"/>
            <a:ext cx="8769532" cy="2057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sz="1000"/>
          </a:p>
          <a:p>
            <a:pPr marL="139700" indent="0" algn="l">
              <a:buNone/>
            </a:pPr>
            <a:r>
              <a:rPr lang="es-ES"/>
              <a:t>[12] - </a:t>
            </a:r>
            <a:r>
              <a:rPr lang="es-ES" err="1"/>
              <a:t>Common</a:t>
            </a:r>
            <a:r>
              <a:rPr lang="es-ES"/>
              <a:t> </a:t>
            </a:r>
            <a:r>
              <a:rPr lang="es-ES" err="1"/>
              <a:t>activation</a:t>
            </a:r>
            <a:r>
              <a:rPr lang="es-ES"/>
              <a:t> </a:t>
            </a:r>
            <a:r>
              <a:rPr lang="es-ES" err="1"/>
              <a:t>functions</a:t>
            </a:r>
            <a:r>
              <a:rPr lang="es-ES"/>
              <a:t>: </a:t>
            </a:r>
            <a:r>
              <a:rPr lang="en-US" sz="1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https://www.researchgate.net/figure/Commonly-used-activation-functions-a-Sigmoid-b-Tanh-c-ReLU-and-d-LReLU_fig3_335845675</a:t>
            </a:r>
            <a:r>
              <a:rPr lang="en-US" sz="1000"/>
              <a:t> </a:t>
            </a:r>
          </a:p>
          <a:p>
            <a:pPr marL="139700" indent="0" algn="l">
              <a:buNone/>
            </a:pPr>
            <a:r>
              <a:rPr lang="en-US"/>
              <a:t>[13] - Intel I9 EX: </a:t>
            </a:r>
            <a:r>
              <a:rPr lang="en-US" sz="1000">
                <a:hlinkClick r:id="rId4"/>
              </a:rPr>
              <a:t>https://www.anandtech.com/Show/Index/11839?cPage=2&amp;all=False&amp;sort=0&amp;page=16&amp;slug=intel-core-i9-7980xe-and-core-i9-7960x-review</a:t>
            </a:r>
            <a:r>
              <a:rPr lang="en-US" sz="1000"/>
              <a:t> </a:t>
            </a:r>
          </a:p>
          <a:p>
            <a:pPr marL="139700" indent="0" algn="l">
              <a:buNone/>
            </a:pPr>
            <a:r>
              <a:rPr lang="en-US"/>
              <a:t>[14] - M1 chip: </a:t>
            </a:r>
            <a:r>
              <a:rPr lang="en-US" sz="1000">
                <a:hlinkClick r:id="rId5"/>
              </a:rPr>
              <a:t>https://www.macstories.net/news/apple-unveils-new-m1-apple-silicon-chip-for-macs/</a:t>
            </a:r>
            <a:r>
              <a:rPr lang="en-US" sz="1000"/>
              <a:t> </a:t>
            </a:r>
          </a:p>
          <a:p>
            <a:pPr marL="139700" indent="0" algn="l">
              <a:buNone/>
            </a:pPr>
            <a:r>
              <a:rPr lang="en-US"/>
              <a:t>[15] - Nvidia Tesla V100: </a:t>
            </a:r>
            <a:r>
              <a:rPr lang="en-US" sz="1000">
                <a:hlinkClick r:id="rId6"/>
              </a:rPr>
              <a:t>https://www.flytech.es/producto/nvidia-tesla-v100-32gb-hbm2-pcie-passive/</a:t>
            </a:r>
            <a:r>
              <a:rPr lang="en-US" sz="1000"/>
              <a:t> </a:t>
            </a:r>
          </a:p>
          <a:p>
            <a:pPr marL="139700" indent="0" algn="l">
              <a:buNone/>
            </a:pPr>
            <a:r>
              <a:rPr lang="en-US"/>
              <a:t>[x] - Breast Cancer dataset: </a:t>
            </a:r>
            <a:r>
              <a:rPr lang="en-US" sz="1000"/>
              <a:t>Dua, D. and Graff, C. (2019). UCI Machine Learning Repository [http://archive.ics.uci.edu/ml]. Irvine, CA: University of California, School of Information and Computer Science. </a:t>
            </a:r>
            <a:endParaRPr lang="es-ES" sz="1000"/>
          </a:p>
          <a:p>
            <a:pPr indent="-317500" algn="l">
              <a:buFont typeface="Merriweather"/>
              <a:buChar char="●"/>
            </a:pPr>
            <a:endParaRPr lang="es-ES" sz="1000"/>
          </a:p>
          <a:p>
            <a:pPr indent="-317500" algn="l">
              <a:buFont typeface="Merriweather"/>
              <a:buChar char="●"/>
            </a:pPr>
            <a:endParaRPr lang="es-ES" sz="1000"/>
          </a:p>
        </p:txBody>
      </p:sp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53014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24" name="Google Shape;824;p7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Sergi.bernet@salle.url.edu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D65FA362-DC32-4861-B196-58E056BD78EF}"/>
              </a:ext>
            </a:extLst>
          </p:cNvPr>
          <p:cNvSpPr txBox="1">
            <a:spLocks/>
          </p:cNvSpPr>
          <p:nvPr/>
        </p:nvSpPr>
        <p:spPr>
          <a:xfrm>
            <a:off x="713225" y="387850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Santiago Ramón y Cajal </a:t>
            </a:r>
            <a:r>
              <a:rPr lang="es-ES" sz="800"/>
              <a:t>[3]</a:t>
            </a:r>
            <a:endParaRPr lang="en-US" sz="800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5568" y="1389200"/>
            <a:ext cx="5124739" cy="32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Petilla</a:t>
            </a:r>
            <a:r>
              <a:rPr lang="es-ES" sz="1400">
                <a:latin typeface="Montserrat"/>
                <a:sym typeface="Montserrat"/>
              </a:rPr>
              <a:t> de Aragón (Navarra) 1852 – Madrid 1934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Senator</a:t>
            </a:r>
            <a:r>
              <a:rPr lang="es-ES" sz="1400">
                <a:latin typeface="Montserrat"/>
                <a:sym typeface="Montserrat"/>
              </a:rPr>
              <a:t> 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</a:t>
            </a:r>
            <a:r>
              <a:rPr lang="es-ES" sz="1400" err="1">
                <a:latin typeface="Montserrat"/>
                <a:sym typeface="Montserrat"/>
              </a:rPr>
              <a:t>field</a:t>
            </a:r>
            <a:r>
              <a:rPr lang="es-ES" sz="1400">
                <a:latin typeface="Montserrat"/>
                <a:sym typeface="Montserrat"/>
              </a:rPr>
              <a:t>: </a:t>
            </a:r>
            <a:r>
              <a:rPr lang="es-ES" sz="1400" err="1">
                <a:latin typeface="Montserrat"/>
                <a:sym typeface="Montserrat"/>
              </a:rPr>
              <a:t>histology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neuroanatomy</a:t>
            </a: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nobel </a:t>
            </a:r>
            <a:r>
              <a:rPr lang="es-ES" sz="1400" err="1">
                <a:latin typeface="Montserrat"/>
                <a:sym typeface="Montserrat"/>
              </a:rPr>
              <a:t>prize</a:t>
            </a:r>
            <a:r>
              <a:rPr lang="es-ES" sz="1400">
                <a:latin typeface="Montserrat"/>
                <a:sym typeface="Montserrat"/>
              </a:rPr>
              <a:t> in 1906 </a:t>
            </a:r>
            <a:r>
              <a:rPr lang="es-ES" sz="1400" err="1">
                <a:latin typeface="Montserrat"/>
                <a:sym typeface="Montserrat"/>
              </a:rPr>
              <a:t>with</a:t>
            </a:r>
            <a:r>
              <a:rPr lang="es-ES" sz="1400">
                <a:latin typeface="Montserrat"/>
                <a:sym typeface="Montserrat"/>
              </a:rPr>
              <a:t> Golgi: </a:t>
            </a:r>
            <a:r>
              <a:rPr lang="es-ES" sz="1400" err="1">
                <a:latin typeface="Montserrat"/>
                <a:sym typeface="Montserrat"/>
              </a:rPr>
              <a:t>nervous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system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structure</a:t>
            </a:r>
            <a:endParaRPr lang="es-ES" sz="140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727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D65FA362-DC32-4861-B196-58E056BD78EF}"/>
              </a:ext>
            </a:extLst>
          </p:cNvPr>
          <p:cNvSpPr txBox="1">
            <a:spLocks/>
          </p:cNvSpPr>
          <p:nvPr/>
        </p:nvSpPr>
        <p:spPr>
          <a:xfrm>
            <a:off x="713225" y="387850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Santiago Ramón y Cajal </a:t>
            </a:r>
            <a:r>
              <a:rPr lang="es-ES" sz="800"/>
              <a:t>[3]</a:t>
            </a:r>
            <a:endParaRPr lang="en-US" sz="800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5568" y="1389200"/>
            <a:ext cx="5124739" cy="32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Petilla</a:t>
            </a:r>
            <a:r>
              <a:rPr lang="es-ES" sz="1400">
                <a:latin typeface="Montserrat"/>
                <a:sym typeface="Montserrat"/>
              </a:rPr>
              <a:t> de Aragón (Navarra) 1852 – Madrid 1934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Senator</a:t>
            </a:r>
            <a:r>
              <a:rPr lang="es-ES" sz="1400">
                <a:latin typeface="Montserrat"/>
                <a:sym typeface="Montserrat"/>
              </a:rPr>
              <a:t> 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</a:t>
            </a:r>
            <a:r>
              <a:rPr lang="es-ES" sz="1400" err="1">
                <a:latin typeface="Montserrat"/>
                <a:sym typeface="Montserrat"/>
              </a:rPr>
              <a:t>field</a:t>
            </a:r>
            <a:r>
              <a:rPr lang="es-ES" sz="1400">
                <a:latin typeface="Montserrat"/>
                <a:sym typeface="Montserrat"/>
              </a:rPr>
              <a:t>: </a:t>
            </a:r>
            <a:r>
              <a:rPr lang="es-ES" sz="1400" err="1">
                <a:latin typeface="Montserrat"/>
                <a:sym typeface="Montserrat"/>
              </a:rPr>
              <a:t>histology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neuroanatomy</a:t>
            </a: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nobel </a:t>
            </a:r>
            <a:r>
              <a:rPr lang="es-ES" sz="1400" err="1">
                <a:latin typeface="Montserrat"/>
                <a:sym typeface="Montserrat"/>
              </a:rPr>
              <a:t>prize</a:t>
            </a:r>
            <a:r>
              <a:rPr lang="es-ES" sz="1400">
                <a:latin typeface="Montserrat"/>
                <a:sym typeface="Montserrat"/>
              </a:rPr>
              <a:t> in 1906 </a:t>
            </a:r>
            <a:r>
              <a:rPr lang="es-ES" sz="1400" err="1">
                <a:latin typeface="Montserrat"/>
                <a:sym typeface="Montserrat"/>
              </a:rPr>
              <a:t>with</a:t>
            </a:r>
            <a:r>
              <a:rPr lang="es-ES" sz="1400">
                <a:latin typeface="Montserrat"/>
                <a:sym typeface="Montserrat"/>
              </a:rPr>
              <a:t> Golgi: </a:t>
            </a:r>
            <a:r>
              <a:rPr lang="es-ES" sz="1400" err="1">
                <a:latin typeface="Montserrat"/>
                <a:sym typeface="Montserrat"/>
              </a:rPr>
              <a:t>nervous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system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structure</a:t>
            </a:r>
            <a:endParaRPr lang="es-ES" sz="1400">
              <a:latin typeface="Montserrat"/>
              <a:sym typeface="Montserrat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62800EEC-28B7-42CD-8C07-7FBE0DCB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77" y="2802225"/>
            <a:ext cx="952500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79;p39">
            <a:extLst>
              <a:ext uri="{FF2B5EF4-FFF2-40B4-BE49-F238E27FC236}">
                <a16:creationId xmlns:a16="http://schemas.microsoft.com/office/drawing/2014/main" id="{91629167-38BC-4F88-B106-A82C628A03A9}"/>
              </a:ext>
            </a:extLst>
          </p:cNvPr>
          <p:cNvSpPr txBox="1">
            <a:spLocks/>
          </p:cNvSpPr>
          <p:nvPr/>
        </p:nvSpPr>
        <p:spPr>
          <a:xfrm>
            <a:off x="2845777" y="4151071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Camillo Golgi </a:t>
            </a:r>
            <a:r>
              <a:rPr lang="es-ES" sz="800"/>
              <a:t>[4]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2760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D65FA362-DC32-4861-B196-58E056BD78EF}"/>
              </a:ext>
            </a:extLst>
          </p:cNvPr>
          <p:cNvSpPr txBox="1">
            <a:spLocks/>
          </p:cNvSpPr>
          <p:nvPr/>
        </p:nvSpPr>
        <p:spPr>
          <a:xfrm>
            <a:off x="713225" y="387850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Santiago Ramón y Cajal </a:t>
            </a:r>
            <a:r>
              <a:rPr lang="es-ES" sz="800"/>
              <a:t>[3]</a:t>
            </a:r>
            <a:endParaRPr lang="en-US" sz="800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5568" y="1389200"/>
            <a:ext cx="5124739" cy="32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Petilla</a:t>
            </a:r>
            <a:r>
              <a:rPr lang="es-ES" sz="1400">
                <a:latin typeface="Montserrat"/>
                <a:sym typeface="Montserrat"/>
              </a:rPr>
              <a:t> de Aragón (Navarra) 1852 – Madrid 1934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Senator</a:t>
            </a:r>
            <a:r>
              <a:rPr lang="es-ES" sz="1400">
                <a:latin typeface="Montserrat"/>
                <a:sym typeface="Montserrat"/>
              </a:rPr>
              <a:t> 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</a:t>
            </a:r>
            <a:r>
              <a:rPr lang="es-ES" sz="1400" err="1">
                <a:latin typeface="Montserrat"/>
                <a:sym typeface="Montserrat"/>
              </a:rPr>
              <a:t>field</a:t>
            </a:r>
            <a:r>
              <a:rPr lang="es-ES" sz="1400">
                <a:latin typeface="Montserrat"/>
                <a:sym typeface="Montserrat"/>
              </a:rPr>
              <a:t>: </a:t>
            </a:r>
            <a:r>
              <a:rPr lang="es-ES" sz="1400" err="1">
                <a:latin typeface="Montserrat"/>
                <a:sym typeface="Montserrat"/>
              </a:rPr>
              <a:t>histology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neuroanatomy</a:t>
            </a: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nobel </a:t>
            </a:r>
            <a:r>
              <a:rPr lang="es-ES" sz="1400" err="1">
                <a:latin typeface="Montserrat"/>
                <a:sym typeface="Montserrat"/>
              </a:rPr>
              <a:t>prize</a:t>
            </a:r>
            <a:r>
              <a:rPr lang="es-ES" sz="1400">
                <a:latin typeface="Montserrat"/>
                <a:sym typeface="Montserrat"/>
              </a:rPr>
              <a:t> in 1906 </a:t>
            </a:r>
            <a:r>
              <a:rPr lang="es-ES" sz="1400" err="1">
                <a:latin typeface="Montserrat"/>
                <a:sym typeface="Montserrat"/>
              </a:rPr>
              <a:t>with</a:t>
            </a:r>
            <a:r>
              <a:rPr lang="es-ES" sz="1400">
                <a:latin typeface="Montserrat"/>
                <a:sym typeface="Montserrat"/>
              </a:rPr>
              <a:t> Golgi: </a:t>
            </a:r>
            <a:r>
              <a:rPr lang="es-ES" sz="1400" err="1">
                <a:latin typeface="Montserrat"/>
                <a:sym typeface="Montserrat"/>
              </a:rPr>
              <a:t>nervous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system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structure</a:t>
            </a:r>
            <a:endParaRPr lang="es-ES" sz="1400">
              <a:latin typeface="Montserrat"/>
              <a:sym typeface="Montserrat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62800EEC-28B7-42CD-8C07-7FBE0DCB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77" y="2802225"/>
            <a:ext cx="952500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79;p39">
            <a:extLst>
              <a:ext uri="{FF2B5EF4-FFF2-40B4-BE49-F238E27FC236}">
                <a16:creationId xmlns:a16="http://schemas.microsoft.com/office/drawing/2014/main" id="{91629167-38BC-4F88-B106-A82C628A03A9}"/>
              </a:ext>
            </a:extLst>
          </p:cNvPr>
          <p:cNvSpPr txBox="1">
            <a:spLocks/>
          </p:cNvSpPr>
          <p:nvPr/>
        </p:nvSpPr>
        <p:spPr>
          <a:xfrm>
            <a:off x="2845777" y="4151071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Camillo Golgi </a:t>
            </a:r>
            <a:r>
              <a:rPr lang="es-ES" sz="800"/>
              <a:t>[4]</a:t>
            </a:r>
            <a:endParaRPr lang="en-US" sz="800"/>
          </a:p>
        </p:txBody>
      </p:sp>
      <p:pic>
        <p:nvPicPr>
          <p:cNvPr id="27656" name="Picture 8" descr="What is a cell? | Facts | yourgenome.org">
            <a:extLst>
              <a:ext uri="{FF2B5EF4-FFF2-40B4-BE49-F238E27FC236}">
                <a16:creationId xmlns:a16="http://schemas.microsoft.com/office/drawing/2014/main" id="{43FD65DF-C944-4291-80C6-0A137937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28" y="2668757"/>
            <a:ext cx="1866900" cy="16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79;p39">
            <a:extLst>
              <a:ext uri="{FF2B5EF4-FFF2-40B4-BE49-F238E27FC236}">
                <a16:creationId xmlns:a16="http://schemas.microsoft.com/office/drawing/2014/main" id="{22298D51-B6B9-474D-AE58-B27A06AD861B}"/>
              </a:ext>
            </a:extLst>
          </p:cNvPr>
          <p:cNvSpPr txBox="1">
            <a:spLocks/>
          </p:cNvSpPr>
          <p:nvPr/>
        </p:nvSpPr>
        <p:spPr>
          <a:xfrm>
            <a:off x="5798528" y="4189568"/>
            <a:ext cx="1807108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General </a:t>
            </a:r>
            <a:r>
              <a:rPr lang="es-ES" sz="1000" err="1"/>
              <a:t>cell</a:t>
            </a:r>
            <a:r>
              <a:rPr lang="es-ES" sz="1000"/>
              <a:t> </a:t>
            </a:r>
            <a:r>
              <a:rPr lang="es-ES" sz="1000" err="1"/>
              <a:t>overview</a:t>
            </a:r>
            <a:r>
              <a:rPr lang="es-ES" sz="1000"/>
              <a:t> </a:t>
            </a:r>
            <a:r>
              <a:rPr lang="es-ES" sz="800"/>
              <a:t>[5]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17510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D65FA362-DC32-4861-B196-58E056BD78EF}"/>
              </a:ext>
            </a:extLst>
          </p:cNvPr>
          <p:cNvSpPr txBox="1">
            <a:spLocks/>
          </p:cNvSpPr>
          <p:nvPr/>
        </p:nvSpPr>
        <p:spPr>
          <a:xfrm>
            <a:off x="713225" y="387850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Santiago Ramón y Cajal </a:t>
            </a:r>
            <a:r>
              <a:rPr lang="es-ES" sz="800"/>
              <a:t>[3]</a:t>
            </a:r>
            <a:endParaRPr lang="en-US" sz="800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5568" y="1389200"/>
            <a:ext cx="5124739" cy="32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Petilla</a:t>
            </a:r>
            <a:r>
              <a:rPr lang="es-ES" sz="1400">
                <a:latin typeface="Montserrat"/>
                <a:sym typeface="Montserrat"/>
              </a:rPr>
              <a:t> de Aragón (Navarra) 1852 – Madrid 1934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Senator</a:t>
            </a:r>
            <a:r>
              <a:rPr lang="es-ES" sz="1400">
                <a:latin typeface="Montserrat"/>
                <a:sym typeface="Montserrat"/>
              </a:rPr>
              <a:t> 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</a:t>
            </a:r>
            <a:r>
              <a:rPr lang="es-ES" sz="1400" err="1">
                <a:latin typeface="Montserrat"/>
                <a:sym typeface="Montserrat"/>
              </a:rPr>
              <a:t>field</a:t>
            </a:r>
            <a:r>
              <a:rPr lang="es-ES" sz="1400">
                <a:latin typeface="Montserrat"/>
                <a:sym typeface="Montserrat"/>
              </a:rPr>
              <a:t>: </a:t>
            </a:r>
            <a:r>
              <a:rPr lang="es-ES" sz="1400" err="1">
                <a:latin typeface="Montserrat"/>
                <a:sym typeface="Montserrat"/>
              </a:rPr>
              <a:t>histology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neuroanatomy</a:t>
            </a: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nobel </a:t>
            </a:r>
            <a:r>
              <a:rPr lang="es-ES" sz="1400" err="1">
                <a:latin typeface="Montserrat"/>
                <a:sym typeface="Montserrat"/>
              </a:rPr>
              <a:t>prize</a:t>
            </a:r>
            <a:r>
              <a:rPr lang="es-ES" sz="1400">
                <a:latin typeface="Montserrat"/>
                <a:sym typeface="Montserrat"/>
              </a:rPr>
              <a:t> in 1906 </a:t>
            </a:r>
            <a:r>
              <a:rPr lang="es-ES" sz="1400" err="1">
                <a:latin typeface="Montserrat"/>
                <a:sym typeface="Montserrat"/>
              </a:rPr>
              <a:t>with</a:t>
            </a:r>
            <a:r>
              <a:rPr lang="es-ES" sz="1400">
                <a:latin typeface="Montserrat"/>
                <a:sym typeface="Montserrat"/>
              </a:rPr>
              <a:t> Golgi: </a:t>
            </a:r>
            <a:r>
              <a:rPr lang="es-ES" sz="1400" err="1">
                <a:latin typeface="Montserrat"/>
                <a:sym typeface="Montserrat"/>
              </a:rPr>
              <a:t>nervous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system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structure</a:t>
            </a:r>
            <a:endParaRPr lang="es-ES" sz="1400">
              <a:latin typeface="Montserrat"/>
              <a:sym typeface="Montserrat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62800EEC-28B7-42CD-8C07-7FBE0DCB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77" y="2802225"/>
            <a:ext cx="952500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79;p39">
            <a:extLst>
              <a:ext uri="{FF2B5EF4-FFF2-40B4-BE49-F238E27FC236}">
                <a16:creationId xmlns:a16="http://schemas.microsoft.com/office/drawing/2014/main" id="{91629167-38BC-4F88-B106-A82C628A03A9}"/>
              </a:ext>
            </a:extLst>
          </p:cNvPr>
          <p:cNvSpPr txBox="1">
            <a:spLocks/>
          </p:cNvSpPr>
          <p:nvPr/>
        </p:nvSpPr>
        <p:spPr>
          <a:xfrm>
            <a:off x="2845777" y="4151071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Camillo Golgi </a:t>
            </a:r>
            <a:r>
              <a:rPr lang="es-ES" sz="800"/>
              <a:t>[4]</a:t>
            </a:r>
            <a:endParaRPr lang="en-US" sz="800"/>
          </a:p>
        </p:txBody>
      </p:sp>
      <p:pic>
        <p:nvPicPr>
          <p:cNvPr id="11" name="Picture 2" descr="Ramón y Cajal, Santiago (1888). Estructura de los centros nerviosos de... |  Download Scientific Diagram">
            <a:extLst>
              <a:ext uri="{FF2B5EF4-FFF2-40B4-BE49-F238E27FC236}">
                <a16:creationId xmlns:a16="http://schemas.microsoft.com/office/drawing/2014/main" id="{4CFCDB97-E196-4D04-94D7-5223A83E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65" y="2615453"/>
            <a:ext cx="2585085" cy="17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79;p39">
            <a:extLst>
              <a:ext uri="{FF2B5EF4-FFF2-40B4-BE49-F238E27FC236}">
                <a16:creationId xmlns:a16="http://schemas.microsoft.com/office/drawing/2014/main" id="{BFC1914F-E57B-41CC-BCB8-79BA5DA3FE03}"/>
              </a:ext>
            </a:extLst>
          </p:cNvPr>
          <p:cNvSpPr txBox="1">
            <a:spLocks/>
          </p:cNvSpPr>
          <p:nvPr/>
        </p:nvSpPr>
        <p:spPr>
          <a:xfrm>
            <a:off x="5657850" y="4367166"/>
            <a:ext cx="2501900" cy="42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900"/>
              <a:t> Espinas dendríticas de las células piramidales, Cajal 1888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8813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The beginning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antiago Ramón y Cajal - Wikipedia, la enciclopedia libre">
            <a:extLst>
              <a:ext uri="{FF2B5EF4-FFF2-40B4-BE49-F238E27FC236}">
                <a16:creationId xmlns:a16="http://schemas.microsoft.com/office/drawing/2014/main" id="{AEB241E7-A362-41A9-B4B7-19261F63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5" y="1592504"/>
            <a:ext cx="16820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D65FA362-DC32-4861-B196-58E056BD78EF}"/>
              </a:ext>
            </a:extLst>
          </p:cNvPr>
          <p:cNvSpPr txBox="1">
            <a:spLocks/>
          </p:cNvSpPr>
          <p:nvPr/>
        </p:nvSpPr>
        <p:spPr>
          <a:xfrm>
            <a:off x="713225" y="387850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Santiago Ramón y Cajal </a:t>
            </a:r>
            <a:r>
              <a:rPr lang="es-ES" sz="800"/>
              <a:t>[3]</a:t>
            </a:r>
            <a:endParaRPr lang="en-US" sz="800"/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05568" y="1389200"/>
            <a:ext cx="5124739" cy="32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Petilla</a:t>
            </a:r>
            <a:r>
              <a:rPr lang="es-ES" sz="1400">
                <a:latin typeface="Montserrat"/>
                <a:sym typeface="Montserrat"/>
              </a:rPr>
              <a:t> de Aragón (Navarra) 1852 – Madrid 1934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  <a:sym typeface="Montserrat"/>
              </a:rPr>
              <a:t>Senator</a:t>
            </a:r>
            <a:r>
              <a:rPr lang="es-ES" sz="1400">
                <a:latin typeface="Montserrat"/>
                <a:sym typeface="Montserrat"/>
              </a:rPr>
              <a:t> 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</a:t>
            </a:r>
            <a:r>
              <a:rPr lang="es-ES" sz="1400" err="1">
                <a:latin typeface="Montserrat"/>
                <a:sym typeface="Montserrat"/>
              </a:rPr>
              <a:t>field</a:t>
            </a:r>
            <a:r>
              <a:rPr lang="es-ES" sz="1400">
                <a:latin typeface="Montserrat"/>
                <a:sym typeface="Montserrat"/>
              </a:rPr>
              <a:t>: </a:t>
            </a:r>
            <a:r>
              <a:rPr lang="es-ES" sz="1400" err="1">
                <a:latin typeface="Montserrat"/>
                <a:sym typeface="Montserrat"/>
              </a:rPr>
              <a:t>histology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neuroanatomy</a:t>
            </a: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Medicine nobel </a:t>
            </a:r>
            <a:r>
              <a:rPr lang="es-ES" sz="1400" err="1">
                <a:latin typeface="Montserrat"/>
                <a:sym typeface="Montserrat"/>
              </a:rPr>
              <a:t>prize</a:t>
            </a:r>
            <a:r>
              <a:rPr lang="es-ES" sz="1400">
                <a:latin typeface="Montserrat"/>
                <a:sym typeface="Montserrat"/>
              </a:rPr>
              <a:t> in 1906 </a:t>
            </a:r>
            <a:r>
              <a:rPr lang="es-ES" sz="1400" err="1">
                <a:latin typeface="Montserrat"/>
                <a:sym typeface="Montserrat"/>
              </a:rPr>
              <a:t>with</a:t>
            </a:r>
            <a:r>
              <a:rPr lang="es-ES" sz="1400">
                <a:latin typeface="Montserrat"/>
                <a:sym typeface="Montserrat"/>
              </a:rPr>
              <a:t> Golgi: </a:t>
            </a:r>
            <a:r>
              <a:rPr lang="es-ES" sz="1400" err="1">
                <a:latin typeface="Montserrat"/>
                <a:sym typeface="Montserrat"/>
              </a:rPr>
              <a:t>nervous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system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structure</a:t>
            </a:r>
            <a:endParaRPr lang="es-ES" sz="1400">
              <a:latin typeface="Montserrat"/>
              <a:sym typeface="Montserrat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62800EEC-28B7-42CD-8C07-7FBE0DCB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77" y="2802225"/>
            <a:ext cx="952500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79;p39">
            <a:extLst>
              <a:ext uri="{FF2B5EF4-FFF2-40B4-BE49-F238E27FC236}">
                <a16:creationId xmlns:a16="http://schemas.microsoft.com/office/drawing/2014/main" id="{91629167-38BC-4F88-B106-A82C628A03A9}"/>
              </a:ext>
            </a:extLst>
          </p:cNvPr>
          <p:cNvSpPr txBox="1">
            <a:spLocks/>
          </p:cNvSpPr>
          <p:nvPr/>
        </p:nvSpPr>
        <p:spPr>
          <a:xfrm>
            <a:off x="2845777" y="4151071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Camillo Golgi </a:t>
            </a:r>
            <a:r>
              <a:rPr lang="es-ES" sz="800"/>
              <a:t>[4]</a:t>
            </a:r>
            <a:endParaRPr lang="en-US" sz="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A9BBF4-E3F6-4A39-880A-74070E8EE6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31" t="15453" r="36231" b="23496"/>
          <a:stretch/>
        </p:blipFill>
        <p:spPr>
          <a:xfrm>
            <a:off x="5525087" y="2805293"/>
            <a:ext cx="1985999" cy="1350872"/>
          </a:xfrm>
          <a:prstGeom prst="rect">
            <a:avLst/>
          </a:prstGeom>
        </p:spPr>
      </p:pic>
      <p:sp>
        <p:nvSpPr>
          <p:cNvPr id="11" name="Google Shape;279;p39">
            <a:extLst>
              <a:ext uri="{FF2B5EF4-FFF2-40B4-BE49-F238E27FC236}">
                <a16:creationId xmlns:a16="http://schemas.microsoft.com/office/drawing/2014/main" id="{0E6DDA85-AB01-44BC-B143-D06661D807F1}"/>
              </a:ext>
            </a:extLst>
          </p:cNvPr>
          <p:cNvSpPr txBox="1">
            <a:spLocks/>
          </p:cNvSpPr>
          <p:nvPr/>
        </p:nvSpPr>
        <p:spPr>
          <a:xfrm>
            <a:off x="5581833" y="4151072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800" err="1"/>
              <a:t>Neurons</a:t>
            </a:r>
            <a:r>
              <a:rPr lang="es-ES" sz="800"/>
              <a:t> video [6]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821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b="1">
                <a:latin typeface="Montserrat"/>
                <a:sym typeface="Montserrat"/>
              </a:rPr>
              <a:t>McCulloch &amp; Pitts (1943) </a:t>
            </a:r>
            <a:endParaRPr lang="en-US" b="1"/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All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nothing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(1/0),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excitation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occures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with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of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synaptic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activation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realistic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but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mixed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together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obtain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huge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calculus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power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Unable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630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b="1">
                <a:latin typeface="Montserrat"/>
                <a:sym typeface="Montserrat"/>
              </a:rPr>
              <a:t>McCulloch &amp; Pitts (1943) </a:t>
            </a:r>
            <a:endParaRPr lang="en-US" b="1"/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All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nothing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(1/0),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excitation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occures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with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of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synaptic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activation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realistic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but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mixed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together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obtain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huge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calculus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power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Unable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b="1">
                <a:solidFill>
                  <a:srgbClr val="3F3533"/>
                </a:solidFill>
                <a:latin typeface="Montserrat"/>
              </a:rPr>
              <a:t>Hebb </a:t>
            </a:r>
            <a:r>
              <a:rPr lang="es-ES" sz="1400" b="1" err="1">
                <a:solidFill>
                  <a:srgbClr val="3F3533"/>
                </a:solidFill>
                <a:latin typeface="Montserrat"/>
              </a:rPr>
              <a:t>learning</a:t>
            </a:r>
            <a:r>
              <a:rPr lang="es-ES" sz="1400" b="1">
                <a:solidFill>
                  <a:srgbClr val="3F3533"/>
                </a:solidFill>
                <a:latin typeface="Montserrat"/>
              </a:rPr>
              <a:t> (1949)</a:t>
            </a: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b="0">
                <a:solidFill>
                  <a:srgbClr val="3F3533"/>
                </a:solidFill>
                <a:latin typeface="Montserrat"/>
              </a:rPr>
              <a:t>Natural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systems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born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semi-trained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. </a:t>
            </a: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b="0" err="1">
                <a:solidFill>
                  <a:srgbClr val="3F3533"/>
                </a:solidFill>
                <a:latin typeface="Montserrat"/>
              </a:rPr>
              <a:t>Whenever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axon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closer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enough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other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cell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excite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,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there's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update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increase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activation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efficiency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.</a:t>
            </a: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248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287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1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1665734" y="2146153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1"/>
          </p:nvPr>
        </p:nvSpPr>
        <p:spPr>
          <a:xfrm>
            <a:off x="5011534" y="2146153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neurons</a:t>
            </a:r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2"/>
          </p:nvPr>
        </p:nvSpPr>
        <p:spPr>
          <a:xfrm>
            <a:off x="4788098" y="2458328"/>
            <a:ext cx="311066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understanding, definition, how and when use it and more.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1665734" y="2458328"/>
            <a:ext cx="270953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History, general knowledge, architectures, framework…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b="1">
                <a:latin typeface="Montserrat"/>
                <a:sym typeface="Montserrat"/>
              </a:rPr>
              <a:t>McCulloch &amp; Pitts (1943) </a:t>
            </a:r>
            <a:endParaRPr lang="en-US" b="1"/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All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nothing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(1/0),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excitation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occures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with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of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synaptic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activation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Not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realistic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but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mixed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together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obtain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a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huge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calculus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power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Unable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b="1">
                <a:solidFill>
                  <a:srgbClr val="3F3533"/>
                </a:solidFill>
                <a:latin typeface="Montserrat"/>
              </a:rPr>
              <a:t>Hebb </a:t>
            </a:r>
            <a:r>
              <a:rPr lang="es-ES" sz="1400" b="1" err="1">
                <a:solidFill>
                  <a:srgbClr val="3F3533"/>
                </a:solidFill>
                <a:latin typeface="Montserrat"/>
              </a:rPr>
              <a:t>learning</a:t>
            </a:r>
            <a:r>
              <a:rPr lang="es-ES" sz="1400" b="1">
                <a:solidFill>
                  <a:srgbClr val="3F3533"/>
                </a:solidFill>
                <a:latin typeface="Montserrat"/>
              </a:rPr>
              <a:t> (1949)</a:t>
            </a: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b="0">
                <a:solidFill>
                  <a:srgbClr val="3F3533"/>
                </a:solidFill>
                <a:latin typeface="Montserrat"/>
              </a:rPr>
              <a:t>Natural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systems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born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semi-trained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. </a:t>
            </a: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 b="0" err="1">
                <a:solidFill>
                  <a:srgbClr val="3F3533"/>
                </a:solidFill>
                <a:latin typeface="Montserrat"/>
              </a:rPr>
              <a:t>Whenever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axon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closer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enough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other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cell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excite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,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there's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update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to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increase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activation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efficiency.</a:t>
            </a:r>
          </a:p>
          <a:p>
            <a:pPr marL="0" indent="0" algn="l">
              <a:buClr>
                <a:srgbClr val="000000"/>
              </a:buClr>
              <a:buSzPts val="1400"/>
            </a:pPr>
            <a:endParaRPr lang="es-ES" sz="1400" b="0">
              <a:solidFill>
                <a:srgbClr val="3F3533"/>
              </a:solidFill>
              <a:latin typeface="Montserrat"/>
            </a:endParaRPr>
          </a:p>
          <a:p>
            <a:pPr marL="285750" indent="-285750" algn="l">
              <a:buClr>
                <a:srgbClr val="3F3533"/>
              </a:buClr>
              <a:buSzPts val="1400"/>
              <a:buFont typeface="Arial" panose="020B0604020202020204" pitchFamily="34" charset="0"/>
              <a:buChar char="•"/>
            </a:pPr>
            <a:endParaRPr lang="es-ES" sz="1400" b="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000000"/>
              </a:solidFill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676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97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solidFill>
                  <a:srgbClr val="3F3533"/>
                </a:solidFill>
                <a:latin typeface="Montserrat"/>
              </a:rPr>
              <a:t>Perceptron</a:t>
            </a:r>
            <a:r>
              <a:rPr lang="es-ES" sz="1400" b="1">
                <a:solidFill>
                  <a:srgbClr val="3F3533"/>
                </a:solidFill>
                <a:latin typeface="Montserrat"/>
              </a:rPr>
              <a:t> (Rosenblatt, 1958)</a:t>
            </a:r>
            <a:endParaRPr lang="en-US" sz="1400" b="1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rgbClr val="3F3533"/>
                </a:solidFill>
                <a:latin typeface="Montserrat"/>
              </a:rPr>
              <a:t>Different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from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McCulloch &amp; Pitts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based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probability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and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inspired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from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the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photoperceptron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: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some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signal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excitate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and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some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other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inhibit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.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943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97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solidFill>
                  <a:srgbClr val="3F3533"/>
                </a:solidFill>
                <a:latin typeface="Montserrat"/>
              </a:rPr>
              <a:t>Perceptron</a:t>
            </a:r>
            <a:r>
              <a:rPr lang="es-ES" sz="1400" b="1">
                <a:solidFill>
                  <a:srgbClr val="3F3533"/>
                </a:solidFill>
                <a:latin typeface="Montserrat"/>
              </a:rPr>
              <a:t> (Rosenblatt, 1958)</a:t>
            </a:r>
            <a:endParaRPr lang="en-US" sz="1400" b="1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rgbClr val="3F3533"/>
                </a:solidFill>
                <a:latin typeface="Montserrat"/>
              </a:rPr>
              <a:t>Different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from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McCulloch &amp; Pitts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based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probability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and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inspired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from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the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photoperceptron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: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some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signal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excitate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and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some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other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rgbClr val="3F3533"/>
                </a:solidFill>
                <a:latin typeface="Montserrat"/>
              </a:rPr>
              <a:t>inhibit</a:t>
            </a:r>
            <a:r>
              <a:rPr lang="es-ES" sz="1400" b="0">
                <a:solidFill>
                  <a:srgbClr val="3F3533"/>
                </a:solidFill>
                <a:latin typeface="Montserrat"/>
              </a:rPr>
              <a:t>.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6DA1DC5-102B-4A63-BD2C-C915FC15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2402598"/>
            <a:ext cx="3636168" cy="2059949"/>
          </a:xfrm>
          <a:prstGeom prst="rect">
            <a:avLst/>
          </a:prstGeom>
        </p:spPr>
      </p:pic>
      <p:sp>
        <p:nvSpPr>
          <p:cNvPr id="3" name="Google Shape;279;p39">
            <a:extLst>
              <a:ext uri="{FF2B5EF4-FFF2-40B4-BE49-F238E27FC236}">
                <a16:creationId xmlns:a16="http://schemas.microsoft.com/office/drawing/2014/main" id="{3C34A069-CBEB-49DD-98A4-A6F36E447CAE}"/>
              </a:ext>
            </a:extLst>
          </p:cNvPr>
          <p:cNvSpPr txBox="1">
            <a:spLocks/>
          </p:cNvSpPr>
          <p:nvPr/>
        </p:nvSpPr>
        <p:spPr>
          <a:xfrm>
            <a:off x="3217252" y="446539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800" err="1"/>
              <a:t>Photoperceptron</a:t>
            </a:r>
            <a:r>
              <a:rPr lang="es-ES" sz="800"/>
              <a:t> [7]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92866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  <a:sym typeface="Montserrat"/>
              </a:rPr>
              <a:t>Perceptron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modelling</a:t>
            </a:r>
            <a:r>
              <a:rPr lang="es-ES" sz="1400" b="1">
                <a:latin typeface="Montserrat"/>
              </a:rPr>
              <a:t> (Minsky </a:t>
            </a:r>
            <a:r>
              <a:rPr lang="es-ES" sz="1400" b="1">
                <a:latin typeface="Montserrat"/>
                <a:sym typeface="Montserrat"/>
              </a:rPr>
              <a:t>&amp; </a:t>
            </a:r>
            <a:r>
              <a:rPr lang="es-ES" sz="1400" b="1">
                <a:latin typeface="Montserrat"/>
              </a:rPr>
              <a:t>Papert, 1969</a:t>
            </a:r>
            <a:r>
              <a:rPr lang="es-ES" sz="1400" b="1">
                <a:latin typeface="Montserrat"/>
                <a:sym typeface="Montserrat"/>
              </a:rPr>
              <a:t>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Weighted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connections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between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inputs and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neuron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0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1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depending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defined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place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lineal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problems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rgbClr val="3F3533"/>
              </a:buClr>
              <a:buSzPts val="1400"/>
            </a:pPr>
            <a:endParaRPr lang="es-ES" sz="1400" b="1">
              <a:solidFill>
                <a:srgbClr val="3F3533"/>
              </a:solidFill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1645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  <a:sym typeface="Montserrat"/>
              </a:rPr>
              <a:t>Perceptron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modelling</a:t>
            </a:r>
            <a:r>
              <a:rPr lang="es-ES" sz="1400" b="1">
                <a:latin typeface="Montserrat"/>
              </a:rPr>
              <a:t> (Minsky </a:t>
            </a:r>
            <a:r>
              <a:rPr lang="es-ES" sz="1400" b="1">
                <a:latin typeface="Montserrat"/>
                <a:sym typeface="Montserrat"/>
              </a:rPr>
              <a:t>&amp; </a:t>
            </a:r>
            <a:r>
              <a:rPr lang="es-ES" sz="1400" b="1">
                <a:latin typeface="Montserrat"/>
              </a:rPr>
              <a:t>Papert, 1969</a:t>
            </a:r>
            <a:r>
              <a:rPr lang="es-ES" sz="1400" b="1">
                <a:latin typeface="Montserrat"/>
                <a:sym typeface="Montserrat"/>
              </a:rPr>
              <a:t>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Weighted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connections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between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inputs and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neuron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0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1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depending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defined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place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lineal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problems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</a:rPr>
              <a:t>Adaline</a:t>
            </a:r>
            <a:r>
              <a:rPr lang="es-ES" sz="1400" b="1">
                <a:latin typeface="Montserrat"/>
              </a:rPr>
              <a:t> (</a:t>
            </a:r>
            <a:r>
              <a:rPr lang="es-ES" sz="1400" b="1" err="1">
                <a:latin typeface="Montserrat"/>
              </a:rPr>
              <a:t>Widrow</a:t>
            </a:r>
            <a:r>
              <a:rPr lang="es-ES" sz="1400" b="1">
                <a:latin typeface="Montserrat"/>
              </a:rPr>
              <a:t>, 1959)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>
                <a:solidFill>
                  <a:schemeClr val="accent1"/>
                </a:solidFill>
                <a:latin typeface="Montserrat"/>
              </a:rPr>
              <a:t>Adaptative lineal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neuron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design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for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processing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digital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signals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Adds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method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(LMS):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calculates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error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between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output and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expected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output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aiming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minimize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squared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error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by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adjusting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weights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rgbClr val="3F3533"/>
              </a:buClr>
              <a:buSzPts val="1400"/>
            </a:pPr>
            <a:endParaRPr lang="es-ES" sz="1400" b="1">
              <a:solidFill>
                <a:srgbClr val="3F3533"/>
              </a:solidFill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7623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Evolution over time </a:t>
            </a:r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467" y="1239181"/>
            <a:ext cx="7946385" cy="319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  <a:sym typeface="Montserrat"/>
              </a:rPr>
              <a:t>Perceptron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modelling</a:t>
            </a:r>
            <a:r>
              <a:rPr lang="es-ES" sz="1400" b="1">
                <a:latin typeface="Montserrat"/>
              </a:rPr>
              <a:t> (Minsky </a:t>
            </a:r>
            <a:r>
              <a:rPr lang="es-ES" sz="1400" b="1">
                <a:latin typeface="Montserrat"/>
                <a:sym typeface="Montserrat"/>
              </a:rPr>
              <a:t>&amp; </a:t>
            </a:r>
            <a:r>
              <a:rPr lang="es-ES" sz="1400" b="1">
                <a:latin typeface="Montserrat"/>
              </a:rPr>
              <a:t>Papert, 1969</a:t>
            </a:r>
            <a:r>
              <a:rPr lang="es-ES" sz="1400" b="1">
                <a:latin typeface="Montserrat"/>
                <a:sym typeface="Montserrat"/>
              </a:rPr>
              <a:t>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Weighted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connections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between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inputs and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neuron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,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0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1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depending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defined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threshold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giving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place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lineal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problems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</a:rPr>
              <a:t>Adaline</a:t>
            </a:r>
            <a:r>
              <a:rPr lang="es-ES" sz="1400" b="1">
                <a:latin typeface="Montserrat"/>
              </a:rPr>
              <a:t> (</a:t>
            </a:r>
            <a:r>
              <a:rPr lang="es-ES" sz="1400" b="1" err="1">
                <a:latin typeface="Montserrat"/>
              </a:rPr>
              <a:t>Widrow</a:t>
            </a:r>
            <a:r>
              <a:rPr lang="es-ES" sz="1400" b="1">
                <a:latin typeface="Montserrat"/>
              </a:rPr>
              <a:t>, 1959)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>
                <a:solidFill>
                  <a:schemeClr val="accent1"/>
                </a:solidFill>
                <a:latin typeface="Montserrat"/>
              </a:rPr>
              <a:t>Adaptative lineal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neuron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design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for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processing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digital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signals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Adds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method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(LMS):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calculates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error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between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output and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expected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output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aiming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to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minimize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squared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error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by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adjusting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weights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endParaRPr lang="es-ES" sz="1400" b="0">
              <a:solidFill>
                <a:schemeClr val="accent1"/>
              </a:solidFill>
              <a:latin typeface="Montserrat"/>
            </a:endParaRPr>
          </a:p>
          <a:p>
            <a:pPr marL="0" indent="0" algn="l">
              <a:buClr>
                <a:srgbClr val="000000"/>
              </a:buClr>
              <a:buSzPts val="1400"/>
            </a:pPr>
            <a:r>
              <a:rPr lang="es-ES" sz="1400" b="1" err="1">
                <a:latin typeface="Montserrat"/>
              </a:rPr>
              <a:t>Madaline</a:t>
            </a:r>
            <a:r>
              <a:rPr lang="es-ES" sz="1400" b="1">
                <a:latin typeface="Montserrat"/>
              </a:rPr>
              <a:t> (</a:t>
            </a:r>
            <a:r>
              <a:rPr lang="es-ES" sz="1400" b="1" err="1">
                <a:latin typeface="Montserrat"/>
              </a:rPr>
              <a:t>Widrow</a:t>
            </a:r>
            <a:r>
              <a:rPr lang="es-ES" sz="1400" b="1">
                <a:latin typeface="Montserrat"/>
              </a:rPr>
              <a:t>, 1959)</a:t>
            </a:r>
            <a:endParaRPr lang="en-US" sz="1400" b="1"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rgbClr val="000000"/>
              </a:buClr>
              <a:buSzPts val="1400"/>
              <a:buFont typeface="Arial,Sans-Serif" panose="020B0604020202020204" pitchFamily="34" charset="0"/>
              <a:buChar char="•"/>
            </a:pPr>
            <a:r>
              <a:rPr lang="es-ES" sz="1400" b="0">
                <a:solidFill>
                  <a:schemeClr val="accent1"/>
                </a:solidFill>
                <a:latin typeface="Montserrat"/>
              </a:rPr>
              <a:t>More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layers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increasing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the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power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with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different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learning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" sz="1400" b="0" err="1">
                <a:solidFill>
                  <a:schemeClr val="accent1"/>
                </a:solidFill>
                <a:latin typeface="Montserrat"/>
              </a:rPr>
              <a:t>methods</a:t>
            </a:r>
            <a:r>
              <a:rPr lang="es-ES" sz="1400" b="0">
                <a:solidFill>
                  <a:schemeClr val="accent1"/>
                </a:solidFill>
                <a:latin typeface="Montserrat"/>
              </a:rPr>
              <a:t>.</a:t>
            </a:r>
            <a:endParaRPr lang="en-US" sz="1400" b="0">
              <a:solidFill>
                <a:schemeClr val="accent1"/>
              </a:solidFill>
              <a:latin typeface="Montserrat"/>
            </a:endParaRPr>
          </a:p>
          <a:p>
            <a:pPr marL="285750" indent="-285750" algn="l">
              <a:buClr>
                <a:srgbClr val="3F3533"/>
              </a:buClr>
              <a:buSzPts val="1400"/>
              <a:buFont typeface="Arial" panose="020B0604020202020204" pitchFamily="34" charset="0"/>
              <a:buChar char="•"/>
            </a:pPr>
            <a:endParaRPr lang="es-ES" sz="1400" b="1">
              <a:solidFill>
                <a:srgbClr val="3F3533"/>
              </a:solidFill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solidFill>
                <a:srgbClr val="3F3533"/>
              </a:solidFill>
              <a:latin typeface="Montserrat"/>
            </a:endParaRPr>
          </a:p>
          <a:p>
            <a:pPr marL="742950" lvl="1" algn="l">
              <a:lnSpc>
                <a:spcPct val="114999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425450" lvl="1" indent="0" algn="l">
              <a:lnSpc>
                <a:spcPct val="114999"/>
              </a:lnSpc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888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96EC-9BF3-446D-81BC-71E79CECA0C0}"/>
              </a:ext>
            </a:extLst>
          </p:cNvPr>
          <p:cNvSpPr txBox="1"/>
          <p:nvPr/>
        </p:nvSpPr>
        <p:spPr>
          <a:xfrm>
            <a:off x="642937" y="1057275"/>
            <a:ext cx="8165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Different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proposals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Werbos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(1974), Parker (1985),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Rummelhart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&amp; McClelland (1986).</a:t>
            </a:r>
            <a:r>
              <a:rPr lang="en-US">
                <a:solidFill>
                  <a:schemeClr val="accent1"/>
                </a:solidFill>
                <a:latin typeface="Montserrat"/>
                <a:sym typeface="Vidaloka"/>
              </a:rPr>
              <a:t>​</a:t>
            </a:r>
          </a:p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Multilayered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supervised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network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.</a:t>
            </a:r>
            <a:endParaRPr lang="es-ES">
              <a:solidFill>
                <a:schemeClr val="accent1"/>
              </a:solidFill>
              <a:latin typeface="Montserra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12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96EC-9BF3-446D-81BC-71E79CECA0C0}"/>
              </a:ext>
            </a:extLst>
          </p:cNvPr>
          <p:cNvSpPr txBox="1"/>
          <p:nvPr/>
        </p:nvSpPr>
        <p:spPr>
          <a:xfrm>
            <a:off x="642937" y="1057275"/>
            <a:ext cx="8165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Different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proposals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Werbos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(1974), Parker (1985),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Rummelhart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&amp; McClelland (1986).</a:t>
            </a:r>
            <a:r>
              <a:rPr lang="en-US">
                <a:solidFill>
                  <a:schemeClr val="accent1"/>
                </a:solidFill>
                <a:latin typeface="Montserrat"/>
                <a:sym typeface="Vidaloka"/>
              </a:rPr>
              <a:t>​</a:t>
            </a:r>
          </a:p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Multilayered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supervised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network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.</a:t>
            </a:r>
            <a:endParaRPr lang="es-ES">
              <a:solidFill>
                <a:schemeClr val="accent1"/>
              </a:solidFill>
              <a:latin typeface="Montserrat"/>
            </a:endParaRPr>
          </a:p>
          <a:p>
            <a:endParaRPr lang="en-US"/>
          </a:p>
        </p:txBody>
      </p:sp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D73D2322-4A19-43FC-8E1A-4C289D331E5D}"/>
              </a:ext>
            </a:extLst>
          </p:cNvPr>
          <p:cNvSpPr txBox="1">
            <a:spLocks/>
          </p:cNvSpPr>
          <p:nvPr/>
        </p:nvSpPr>
        <p:spPr>
          <a:xfrm>
            <a:off x="769496" y="1505457"/>
            <a:ext cx="367860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Delta rule</a:t>
            </a: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using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r>
              <a:rPr lang="es-ES" sz="1400">
                <a:latin typeface="Montserrat"/>
                <a:sym typeface="Montserrat"/>
              </a:rPr>
              <a:t>, </a:t>
            </a:r>
            <a:r>
              <a:rPr lang="es-ES" sz="1400" err="1">
                <a:latin typeface="Montserrat"/>
                <a:sym typeface="Montserrat"/>
              </a:rPr>
              <a:t>update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learn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BB8964B-1F9F-4424-BFB3-CEF064466823}"/>
              </a:ext>
            </a:extLst>
          </p:cNvPr>
          <p:cNvSpPr txBox="1">
            <a:spLocks/>
          </p:cNvSpPr>
          <p:nvPr/>
        </p:nvSpPr>
        <p:spPr>
          <a:xfrm>
            <a:off x="769495" y="2368276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Minimizes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loss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computing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derivatives (</a:t>
            </a:r>
            <a:r>
              <a:rPr lang="es-ES" sz="1400" err="1">
                <a:latin typeface="Montserrat"/>
                <a:sym typeface="Montserrat"/>
              </a:rPr>
              <a:t>gradient</a:t>
            </a:r>
            <a:r>
              <a:rPr lang="es-ES" sz="1400">
                <a:latin typeface="Montserrat"/>
                <a:sym typeface="Montserrat"/>
              </a:rPr>
              <a:t>), </a:t>
            </a:r>
            <a:r>
              <a:rPr lang="es-ES" sz="1400" err="1">
                <a:latin typeface="Montserrat"/>
                <a:sym typeface="Montserrat"/>
              </a:rPr>
              <a:t>finding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out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direction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optimize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results</a:t>
            </a:r>
            <a:r>
              <a:rPr lang="es-ES" sz="1400">
                <a:latin typeface="Montserrat"/>
                <a:sym typeface="Montserrat"/>
              </a:rPr>
              <a:t>. 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01698F6-FF2F-4D26-AAD5-2EC9FE846D8E}"/>
              </a:ext>
            </a:extLst>
          </p:cNvPr>
          <p:cNvSpPr txBox="1">
            <a:spLocks/>
          </p:cNvSpPr>
          <p:nvPr/>
        </p:nvSpPr>
        <p:spPr>
          <a:xfrm>
            <a:off x="769494" y="3539851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Learning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rate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Approaching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speed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defined</a:t>
            </a:r>
            <a:r>
              <a:rPr lang="es-ES" sz="1400">
                <a:latin typeface="Montserrat"/>
                <a:sym typeface="Montserrat"/>
              </a:rPr>
              <a:t> at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beginning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training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network</a:t>
            </a:r>
            <a:r>
              <a:rPr lang="es-ES" sz="1400">
                <a:latin typeface="Montserrat"/>
                <a:sym typeface="Montserrat"/>
              </a:rPr>
              <a:t>.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5145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F6AB7078-BC50-419E-A820-CB9BF98A5B99}"/>
              </a:ext>
            </a:extLst>
          </p:cNvPr>
          <p:cNvSpPr txBox="1">
            <a:spLocks/>
          </p:cNvSpPr>
          <p:nvPr/>
        </p:nvSpPr>
        <p:spPr>
          <a:xfrm>
            <a:off x="769496" y="1505457"/>
            <a:ext cx="367860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Delta rule</a:t>
            </a: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using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r>
              <a:rPr lang="es-ES" sz="1400">
                <a:latin typeface="Montserrat"/>
                <a:sym typeface="Montserrat"/>
              </a:rPr>
              <a:t>, </a:t>
            </a:r>
            <a:r>
              <a:rPr lang="es-ES" sz="1400" err="1">
                <a:latin typeface="Montserrat"/>
                <a:sym typeface="Montserrat"/>
              </a:rPr>
              <a:t>update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learn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E90B8AF3-1F81-418A-9D59-0A76FF588717}"/>
              </a:ext>
            </a:extLst>
          </p:cNvPr>
          <p:cNvSpPr txBox="1">
            <a:spLocks/>
          </p:cNvSpPr>
          <p:nvPr/>
        </p:nvSpPr>
        <p:spPr>
          <a:xfrm>
            <a:off x="769495" y="2368276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Minimizes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loss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computing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derivatives (</a:t>
            </a:r>
            <a:r>
              <a:rPr lang="es-ES" sz="1400" err="1">
                <a:latin typeface="Montserrat"/>
                <a:sym typeface="Montserrat"/>
              </a:rPr>
              <a:t>gradient</a:t>
            </a:r>
            <a:r>
              <a:rPr lang="es-ES" sz="1400">
                <a:latin typeface="Montserrat"/>
                <a:sym typeface="Montserrat"/>
              </a:rPr>
              <a:t>), </a:t>
            </a:r>
            <a:r>
              <a:rPr lang="es-ES" sz="1400" err="1">
                <a:latin typeface="Montserrat"/>
                <a:sym typeface="Montserrat"/>
              </a:rPr>
              <a:t>finding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out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direction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optimize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results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3A0822A7-445C-4D35-90E0-C45F57D3EC52}"/>
              </a:ext>
            </a:extLst>
          </p:cNvPr>
          <p:cNvSpPr txBox="1">
            <a:spLocks/>
          </p:cNvSpPr>
          <p:nvPr/>
        </p:nvSpPr>
        <p:spPr>
          <a:xfrm>
            <a:off x="769494" y="3539851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Learning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rate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Approaching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speed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defined</a:t>
            </a:r>
            <a:r>
              <a:rPr lang="es-ES" sz="1400">
                <a:latin typeface="Montserrat"/>
                <a:sym typeface="Montserrat"/>
              </a:rPr>
              <a:t> at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beginning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training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network</a:t>
            </a:r>
            <a:r>
              <a:rPr lang="es-ES" sz="1400">
                <a:latin typeface="Montserrat"/>
                <a:sym typeface="Montserrat"/>
              </a:rPr>
              <a:t>.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CAC2046-DBA0-42E2-A447-81A2906C2B16}"/>
                  </a:ext>
                </a:extLst>
              </p:cNvPr>
              <p:cNvSpPr txBox="1"/>
              <p:nvPr/>
            </p:nvSpPr>
            <p:spPr>
              <a:xfrm>
                <a:off x="2887994" y="4245012"/>
                <a:ext cx="1560107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CAC2046-DBA0-42E2-A447-81A2906C2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94" y="4245012"/>
                <a:ext cx="1560107" cy="446020"/>
              </a:xfrm>
              <a:prstGeom prst="rect">
                <a:avLst/>
              </a:prstGeom>
              <a:blipFill>
                <a:blip r:embed="rId4"/>
                <a:stretch>
                  <a:fillRect l="-1172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2">
            <a:extLst>
              <a:ext uri="{FF2B5EF4-FFF2-40B4-BE49-F238E27FC236}">
                <a16:creationId xmlns:a16="http://schemas.microsoft.com/office/drawing/2014/main" id="{8E426BDA-0AAB-40FD-B957-48BF1CF1261A}"/>
              </a:ext>
            </a:extLst>
          </p:cNvPr>
          <p:cNvSpPr txBox="1"/>
          <p:nvPr/>
        </p:nvSpPr>
        <p:spPr>
          <a:xfrm>
            <a:off x="642937" y="1057275"/>
            <a:ext cx="8165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Different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proposals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Werbos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(1974), Parker (1985),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Rummelhart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&amp; McClelland (1986).</a:t>
            </a:r>
            <a:r>
              <a:rPr lang="en-US">
                <a:solidFill>
                  <a:schemeClr val="accent1"/>
                </a:solidFill>
                <a:latin typeface="Montserrat"/>
                <a:sym typeface="Vidaloka"/>
              </a:rPr>
              <a:t>​</a:t>
            </a:r>
          </a:p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Multilayered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supervised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network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.</a:t>
            </a:r>
            <a:endParaRPr lang="es-ES">
              <a:solidFill>
                <a:schemeClr val="accent1"/>
              </a:solidFill>
              <a:latin typeface="Montserra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F6AB7078-BC50-419E-A820-CB9BF98A5B99}"/>
              </a:ext>
            </a:extLst>
          </p:cNvPr>
          <p:cNvSpPr txBox="1">
            <a:spLocks/>
          </p:cNvSpPr>
          <p:nvPr/>
        </p:nvSpPr>
        <p:spPr>
          <a:xfrm>
            <a:off x="769496" y="1505457"/>
            <a:ext cx="367860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Delta rule</a:t>
            </a: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using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r>
              <a:rPr lang="es-ES" sz="1400">
                <a:latin typeface="Montserrat"/>
                <a:sym typeface="Montserrat"/>
              </a:rPr>
              <a:t>, </a:t>
            </a:r>
            <a:r>
              <a:rPr lang="es-ES" sz="1400" err="1">
                <a:latin typeface="Montserrat"/>
                <a:sym typeface="Montserrat"/>
              </a:rPr>
              <a:t>update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learn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E90B8AF3-1F81-418A-9D59-0A76FF588717}"/>
              </a:ext>
            </a:extLst>
          </p:cNvPr>
          <p:cNvSpPr txBox="1">
            <a:spLocks/>
          </p:cNvSpPr>
          <p:nvPr/>
        </p:nvSpPr>
        <p:spPr>
          <a:xfrm>
            <a:off x="769495" y="2368276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Minimizes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loss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computing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derivatives (</a:t>
            </a:r>
            <a:r>
              <a:rPr lang="es-ES" sz="1400" err="1">
                <a:latin typeface="Montserrat"/>
                <a:sym typeface="Montserrat"/>
              </a:rPr>
              <a:t>gradient</a:t>
            </a:r>
            <a:r>
              <a:rPr lang="es-ES" sz="1400">
                <a:latin typeface="Montserrat"/>
                <a:sym typeface="Montserrat"/>
              </a:rPr>
              <a:t>), </a:t>
            </a:r>
            <a:r>
              <a:rPr lang="es-ES" sz="1400" err="1">
                <a:latin typeface="Montserrat"/>
                <a:sym typeface="Montserrat"/>
              </a:rPr>
              <a:t>finding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out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direction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optimize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results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3A0822A7-445C-4D35-90E0-C45F57D3EC52}"/>
              </a:ext>
            </a:extLst>
          </p:cNvPr>
          <p:cNvSpPr txBox="1">
            <a:spLocks/>
          </p:cNvSpPr>
          <p:nvPr/>
        </p:nvSpPr>
        <p:spPr>
          <a:xfrm>
            <a:off x="769494" y="3539851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Learning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rate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Approaching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speed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defined</a:t>
            </a:r>
            <a:r>
              <a:rPr lang="es-ES" sz="1400">
                <a:latin typeface="Montserrat"/>
                <a:sym typeface="Montserrat"/>
              </a:rPr>
              <a:t> at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beginning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training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network</a:t>
            </a:r>
            <a:r>
              <a:rPr lang="es-ES" sz="1400">
                <a:latin typeface="Montserrat"/>
                <a:sym typeface="Montserrat"/>
              </a:rPr>
              <a:t>.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CAC2046-DBA0-42E2-A447-81A2906C2B16}"/>
                  </a:ext>
                </a:extLst>
              </p:cNvPr>
              <p:cNvSpPr txBox="1"/>
              <p:nvPr/>
            </p:nvSpPr>
            <p:spPr>
              <a:xfrm>
                <a:off x="2887994" y="4245012"/>
                <a:ext cx="1560107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CAC2046-DBA0-42E2-A447-81A2906C2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94" y="4245012"/>
                <a:ext cx="1560107" cy="446020"/>
              </a:xfrm>
              <a:prstGeom prst="rect">
                <a:avLst/>
              </a:prstGeom>
              <a:blipFill>
                <a:blip r:embed="rId4"/>
                <a:stretch>
                  <a:fillRect l="-1172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2">
            <a:extLst>
              <a:ext uri="{FF2B5EF4-FFF2-40B4-BE49-F238E27FC236}">
                <a16:creationId xmlns:a16="http://schemas.microsoft.com/office/drawing/2014/main" id="{8E426BDA-0AAB-40FD-B957-48BF1CF1261A}"/>
              </a:ext>
            </a:extLst>
          </p:cNvPr>
          <p:cNvSpPr txBox="1"/>
          <p:nvPr/>
        </p:nvSpPr>
        <p:spPr>
          <a:xfrm>
            <a:off x="642937" y="1057275"/>
            <a:ext cx="81653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Different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proposals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Werbos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(1974), Parker (1985),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Rummelhart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&amp; McClelland (1986).</a:t>
            </a:r>
            <a:r>
              <a:rPr lang="en-US">
                <a:solidFill>
                  <a:schemeClr val="accent1"/>
                </a:solidFill>
                <a:latin typeface="Montserrat"/>
                <a:sym typeface="Vidaloka"/>
              </a:rPr>
              <a:t>​</a:t>
            </a:r>
          </a:p>
          <a:p>
            <a:pPr lvl="1">
              <a:buChar char="•"/>
            </a:pP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Multilayered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supervised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 </a:t>
            </a:r>
            <a:r>
              <a:rPr lang="es-ES" err="1">
                <a:solidFill>
                  <a:schemeClr val="accent1"/>
                </a:solidFill>
                <a:latin typeface="Montserrat"/>
                <a:sym typeface="Vidaloka"/>
              </a:rPr>
              <a:t>network</a:t>
            </a:r>
            <a:r>
              <a:rPr lang="es-ES">
                <a:solidFill>
                  <a:schemeClr val="accent1"/>
                </a:solidFill>
                <a:latin typeface="Montserrat"/>
                <a:sym typeface="Vidaloka"/>
              </a:rPr>
              <a:t>.</a:t>
            </a:r>
            <a:endParaRPr lang="es-ES">
              <a:solidFill>
                <a:schemeClr val="accent1"/>
              </a:solidFill>
              <a:latin typeface="Montserrat"/>
            </a:endParaRPr>
          </a:p>
          <a:p>
            <a:endParaRPr lang="en-US"/>
          </a:p>
        </p:txBody>
      </p:sp>
      <p:pic>
        <p:nvPicPr>
          <p:cNvPr id="9" name="Picture 4" descr="What is Gradient Descent? | IBM">
            <a:extLst>
              <a:ext uri="{FF2B5EF4-FFF2-40B4-BE49-F238E27FC236}">
                <a16:creationId xmlns:a16="http://schemas.microsoft.com/office/drawing/2014/main" id="{8D666BBA-503C-4649-8117-F9AC4913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86" y="1304966"/>
            <a:ext cx="3227070" cy="33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87414AA8-088B-4B8D-9979-CF566E7E840B}"/>
              </a:ext>
            </a:extLst>
          </p:cNvPr>
          <p:cNvSpPr txBox="1">
            <a:spLocks/>
          </p:cNvSpPr>
          <p:nvPr/>
        </p:nvSpPr>
        <p:spPr>
          <a:xfrm>
            <a:off x="5565228" y="4449352"/>
            <a:ext cx="2003786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Proper</a:t>
            </a:r>
            <a:r>
              <a:rPr lang="es-ES" sz="1000"/>
              <a:t> </a:t>
            </a:r>
            <a:r>
              <a:rPr lang="es-ES" sz="1000" err="1"/>
              <a:t>learning</a:t>
            </a:r>
            <a:r>
              <a:rPr lang="es-ES" sz="1000"/>
              <a:t> </a:t>
            </a:r>
            <a:r>
              <a:rPr lang="es-ES" sz="1000" err="1"/>
              <a:t>rate</a:t>
            </a:r>
            <a:r>
              <a:rPr lang="es-ES" sz="1000"/>
              <a:t> </a:t>
            </a:r>
            <a:r>
              <a:rPr lang="es-ES" sz="800"/>
              <a:t>[8]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6895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2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3221782" y="16928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3221782" y="2005050"/>
            <a:ext cx="270953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convolution and what does it look like, mathematical approach and more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8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713225" y="1108014"/>
            <a:ext cx="367860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Delta rule</a:t>
            </a: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using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r>
              <a:rPr lang="es-ES" sz="1400">
                <a:latin typeface="Montserrat"/>
                <a:sym typeface="Montserrat"/>
              </a:rPr>
              <a:t>, </a:t>
            </a:r>
            <a:r>
              <a:rPr lang="es-ES" sz="1400" err="1">
                <a:latin typeface="Montserrat"/>
                <a:sym typeface="Montserrat"/>
              </a:rPr>
              <a:t>update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learn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AB951CA2-BF5C-4DE7-8B6E-A0F3CBDFD63C}"/>
              </a:ext>
            </a:extLst>
          </p:cNvPr>
          <p:cNvSpPr txBox="1">
            <a:spLocks/>
          </p:cNvSpPr>
          <p:nvPr/>
        </p:nvSpPr>
        <p:spPr>
          <a:xfrm>
            <a:off x="713224" y="1970833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Gradient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descent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Minimizes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loss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by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computing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derivatives (</a:t>
            </a:r>
            <a:r>
              <a:rPr lang="es-ES" sz="1400" err="1">
                <a:latin typeface="Montserrat"/>
                <a:sym typeface="Montserrat"/>
              </a:rPr>
              <a:t>gradient</a:t>
            </a:r>
            <a:r>
              <a:rPr lang="es-ES" sz="1400">
                <a:latin typeface="Montserrat"/>
                <a:sym typeface="Montserrat"/>
              </a:rPr>
              <a:t>), </a:t>
            </a:r>
            <a:r>
              <a:rPr lang="es-ES" sz="1400" err="1">
                <a:latin typeface="Montserrat"/>
                <a:sym typeface="Montserrat"/>
              </a:rPr>
              <a:t>finding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out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direction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to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optimize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results</a:t>
            </a:r>
            <a:r>
              <a:rPr lang="es-ES" sz="1400">
                <a:latin typeface="Montserrat"/>
                <a:sym typeface="Montserrat"/>
              </a:rPr>
              <a:t>. 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FE9395C5-39BC-4E9F-8840-0F5F4A1DFD16}"/>
              </a:ext>
            </a:extLst>
          </p:cNvPr>
          <p:cNvSpPr txBox="1">
            <a:spLocks/>
          </p:cNvSpPr>
          <p:nvPr/>
        </p:nvSpPr>
        <p:spPr>
          <a:xfrm>
            <a:off x="713223" y="3142408"/>
            <a:ext cx="3678607" cy="110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Learning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rate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 err="1">
                <a:latin typeface="Montserrat"/>
                <a:sym typeface="Montserrat"/>
              </a:rPr>
              <a:t>Approaching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speed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defined</a:t>
            </a:r>
            <a:r>
              <a:rPr lang="es-ES" sz="1400">
                <a:latin typeface="Montserrat"/>
                <a:sym typeface="Montserrat"/>
              </a:rPr>
              <a:t> at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beginning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training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network</a:t>
            </a:r>
            <a:r>
              <a:rPr lang="es-ES" sz="1400">
                <a:latin typeface="Montserrat"/>
                <a:sym typeface="Montserrat"/>
              </a:rPr>
              <a:t>.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3C5A004-DDA5-41A4-8303-5111EF837D9C}"/>
                  </a:ext>
                </a:extLst>
              </p:cNvPr>
              <p:cNvSpPr txBox="1"/>
              <p:nvPr/>
            </p:nvSpPr>
            <p:spPr>
              <a:xfrm>
                <a:off x="2601038" y="4165144"/>
                <a:ext cx="1560107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3C5A004-DDA5-41A4-8303-5111EF83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038" y="4165144"/>
                <a:ext cx="1560107" cy="446020"/>
              </a:xfrm>
              <a:prstGeom prst="rect">
                <a:avLst/>
              </a:prstGeom>
              <a:blipFill>
                <a:blip r:embed="rId4"/>
                <a:stretch>
                  <a:fillRect l="-1172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79;p39">
            <a:extLst>
              <a:ext uri="{FF2B5EF4-FFF2-40B4-BE49-F238E27FC236}">
                <a16:creationId xmlns:a16="http://schemas.microsoft.com/office/drawing/2014/main" id="{80EE5613-64DD-4F68-87BB-B0609F38BC37}"/>
              </a:ext>
            </a:extLst>
          </p:cNvPr>
          <p:cNvSpPr txBox="1">
            <a:spLocks/>
          </p:cNvSpPr>
          <p:nvPr/>
        </p:nvSpPr>
        <p:spPr>
          <a:xfrm>
            <a:off x="5565228" y="3767109"/>
            <a:ext cx="2003786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Wrong</a:t>
            </a:r>
            <a:r>
              <a:rPr lang="es-ES" sz="1000"/>
              <a:t> </a:t>
            </a:r>
            <a:r>
              <a:rPr lang="es-ES" sz="1000" err="1"/>
              <a:t>learning</a:t>
            </a:r>
            <a:r>
              <a:rPr lang="es-ES" sz="1000"/>
              <a:t> </a:t>
            </a:r>
            <a:r>
              <a:rPr lang="es-ES" sz="1000" err="1"/>
              <a:t>rate</a:t>
            </a:r>
            <a:r>
              <a:rPr lang="es-ES" sz="1000"/>
              <a:t> </a:t>
            </a:r>
            <a:r>
              <a:rPr lang="es-ES" sz="800"/>
              <a:t>[9]</a:t>
            </a:r>
            <a:endParaRPr lang="en-US" sz="800"/>
          </a:p>
        </p:txBody>
      </p:sp>
      <p:pic>
        <p:nvPicPr>
          <p:cNvPr id="11" name="Picture 8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6F4357AC-991F-43A7-98FE-7C9136F3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832" y="1503016"/>
            <a:ext cx="4582236" cy="22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1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64553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304497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2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64553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304497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36885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2684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64553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304497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36885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3" name="Google Shape;243;p17">
            <a:extLst>
              <a:ext uri="{FF2B5EF4-FFF2-40B4-BE49-F238E27FC236}">
                <a16:creationId xmlns:a16="http://schemas.microsoft.com/office/drawing/2014/main" id="{294F4076-4241-41EE-8D17-5B0729F422A3}"/>
              </a:ext>
            </a:extLst>
          </p:cNvPr>
          <p:cNvSpPr txBox="1"/>
          <p:nvPr/>
        </p:nvSpPr>
        <p:spPr>
          <a:xfrm>
            <a:off x="2336197" y="3969072"/>
            <a:ext cx="50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Loss Function: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evaluate the weights of the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244;p17">
            <a:extLst>
              <a:ext uri="{FF2B5EF4-FFF2-40B4-BE49-F238E27FC236}">
                <a16:creationId xmlns:a16="http://schemas.microsoft.com/office/drawing/2014/main" id="{B96211FD-D0AC-4EF5-84B8-964A0ACA311D}"/>
              </a:ext>
            </a:extLst>
          </p:cNvPr>
          <p:cNvSpPr/>
          <p:nvPr/>
        </p:nvSpPr>
        <p:spPr>
          <a:xfrm rot="-5400000">
            <a:off x="2806962" y="2548551"/>
            <a:ext cx="356230" cy="2397910"/>
          </a:xfrm>
          <a:custGeom>
            <a:avLst/>
            <a:gdLst/>
            <a:ahLst/>
            <a:cxnLst/>
            <a:rect l="l" t="t" r="r" b="b"/>
            <a:pathLst>
              <a:path w="27376" h="169944" extrusionOk="0">
                <a:moveTo>
                  <a:pt x="23901" y="0"/>
                </a:moveTo>
                <a:cubicBezTo>
                  <a:pt x="23901" y="4691"/>
                  <a:pt x="13569" y="3196"/>
                  <a:pt x="12085" y="7646"/>
                </a:cubicBezTo>
                <a:cubicBezTo>
                  <a:pt x="9996" y="13911"/>
                  <a:pt x="11737" y="20851"/>
                  <a:pt x="11737" y="27455"/>
                </a:cubicBezTo>
                <a:cubicBezTo>
                  <a:pt x="11737" y="38808"/>
                  <a:pt x="11737" y="50161"/>
                  <a:pt x="11737" y="61514"/>
                </a:cubicBezTo>
                <a:cubicBezTo>
                  <a:pt x="11737" y="66880"/>
                  <a:pt x="11089" y="72826"/>
                  <a:pt x="7915" y="77153"/>
                </a:cubicBezTo>
                <a:cubicBezTo>
                  <a:pt x="5878" y="79930"/>
                  <a:pt x="1809" y="81022"/>
                  <a:pt x="269" y="84103"/>
                </a:cubicBezTo>
                <a:cubicBezTo>
                  <a:pt x="-809" y="86259"/>
                  <a:pt x="3544" y="87773"/>
                  <a:pt x="4439" y="90011"/>
                </a:cubicBezTo>
                <a:cubicBezTo>
                  <a:pt x="5975" y="93850"/>
                  <a:pt x="6415" y="98065"/>
                  <a:pt x="6872" y="102175"/>
                </a:cubicBezTo>
                <a:cubicBezTo>
                  <a:pt x="9478" y="125632"/>
                  <a:pt x="3775" y="169944"/>
                  <a:pt x="27376" y="16994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7304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64553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304497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36885" y="1477872"/>
            <a:ext cx="2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endParaRPr lang="en-US" b="1"/>
          </a:p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3" name="Google Shape;243;p17">
            <a:extLst>
              <a:ext uri="{FF2B5EF4-FFF2-40B4-BE49-F238E27FC236}">
                <a16:creationId xmlns:a16="http://schemas.microsoft.com/office/drawing/2014/main" id="{294F4076-4241-41EE-8D17-5B0729F422A3}"/>
              </a:ext>
            </a:extLst>
          </p:cNvPr>
          <p:cNvSpPr txBox="1"/>
          <p:nvPr/>
        </p:nvSpPr>
        <p:spPr>
          <a:xfrm>
            <a:off x="2336197" y="3969072"/>
            <a:ext cx="50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Loss Function: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evaluate the weights of the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244;p17">
            <a:extLst>
              <a:ext uri="{FF2B5EF4-FFF2-40B4-BE49-F238E27FC236}">
                <a16:creationId xmlns:a16="http://schemas.microsoft.com/office/drawing/2014/main" id="{B96211FD-D0AC-4EF5-84B8-964A0ACA311D}"/>
              </a:ext>
            </a:extLst>
          </p:cNvPr>
          <p:cNvSpPr/>
          <p:nvPr/>
        </p:nvSpPr>
        <p:spPr>
          <a:xfrm rot="-5400000">
            <a:off x="2806962" y="2548551"/>
            <a:ext cx="356230" cy="2397910"/>
          </a:xfrm>
          <a:custGeom>
            <a:avLst/>
            <a:gdLst/>
            <a:ahLst/>
            <a:cxnLst/>
            <a:rect l="l" t="t" r="r" b="b"/>
            <a:pathLst>
              <a:path w="27376" h="169944" extrusionOk="0">
                <a:moveTo>
                  <a:pt x="23901" y="0"/>
                </a:moveTo>
                <a:cubicBezTo>
                  <a:pt x="23901" y="4691"/>
                  <a:pt x="13569" y="3196"/>
                  <a:pt x="12085" y="7646"/>
                </a:cubicBezTo>
                <a:cubicBezTo>
                  <a:pt x="9996" y="13911"/>
                  <a:pt x="11737" y="20851"/>
                  <a:pt x="11737" y="27455"/>
                </a:cubicBezTo>
                <a:cubicBezTo>
                  <a:pt x="11737" y="38808"/>
                  <a:pt x="11737" y="50161"/>
                  <a:pt x="11737" y="61514"/>
                </a:cubicBezTo>
                <a:cubicBezTo>
                  <a:pt x="11737" y="66880"/>
                  <a:pt x="11089" y="72826"/>
                  <a:pt x="7915" y="77153"/>
                </a:cubicBezTo>
                <a:cubicBezTo>
                  <a:pt x="5878" y="79930"/>
                  <a:pt x="1809" y="81022"/>
                  <a:pt x="269" y="84103"/>
                </a:cubicBezTo>
                <a:cubicBezTo>
                  <a:pt x="-809" y="86259"/>
                  <a:pt x="3544" y="87773"/>
                  <a:pt x="4439" y="90011"/>
                </a:cubicBezTo>
                <a:cubicBezTo>
                  <a:pt x="5975" y="93850"/>
                  <a:pt x="6415" y="98065"/>
                  <a:pt x="6872" y="102175"/>
                </a:cubicBezTo>
                <a:cubicBezTo>
                  <a:pt x="9478" y="125632"/>
                  <a:pt x="3775" y="169944"/>
                  <a:pt x="27376" y="16994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" name="Google Shape;287;p18">
            <a:extLst>
              <a:ext uri="{FF2B5EF4-FFF2-40B4-BE49-F238E27FC236}">
                <a16:creationId xmlns:a16="http://schemas.microsoft.com/office/drawing/2014/main" id="{2D5B4DA6-D8C5-445B-A197-3DCC5D971341}"/>
              </a:ext>
            </a:extLst>
          </p:cNvPr>
          <p:cNvSpPr/>
          <p:nvPr/>
        </p:nvSpPr>
        <p:spPr>
          <a:xfrm>
            <a:off x="5677538" y="2659845"/>
            <a:ext cx="2276400" cy="83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88;p18">
            <a:extLst>
              <a:ext uri="{FF2B5EF4-FFF2-40B4-BE49-F238E27FC236}">
                <a16:creationId xmlns:a16="http://schemas.microsoft.com/office/drawing/2014/main" id="{A5330F30-AA69-4B4F-8116-B0F6CF7A8B4C}"/>
              </a:ext>
            </a:extLst>
          </p:cNvPr>
          <p:cNvSpPr txBox="1"/>
          <p:nvPr/>
        </p:nvSpPr>
        <p:spPr>
          <a:xfrm>
            <a:off x="6044438" y="2878545"/>
            <a:ext cx="16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Backpropagation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4306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7820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290841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2322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50" name="Google Shape;284;p40">
            <a:extLst>
              <a:ext uri="{FF2B5EF4-FFF2-40B4-BE49-F238E27FC236}">
                <a16:creationId xmlns:a16="http://schemas.microsoft.com/office/drawing/2014/main" id="{318C81E6-8598-44DB-B487-42411676AFEA}"/>
              </a:ext>
            </a:extLst>
          </p:cNvPr>
          <p:cNvSpPr txBox="1">
            <a:spLocks/>
          </p:cNvSpPr>
          <p:nvPr/>
        </p:nvSpPr>
        <p:spPr>
          <a:xfrm>
            <a:off x="361317" y="2578651"/>
            <a:ext cx="2984885" cy="43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>
                <a:latin typeface="Montserrat"/>
                <a:sym typeface="Montserrat"/>
              </a:rPr>
              <a:t>After </a:t>
            </a:r>
            <a:r>
              <a:rPr lang="es-ES" sz="1400" err="1">
                <a:latin typeface="Montserrat"/>
                <a:sym typeface="Montserrat"/>
              </a:rPr>
              <a:t>updating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endParaRPr lang="es-ES" sz="1400">
              <a:latin typeface="Montserrat"/>
              <a:sym typeface="Montserrat"/>
            </a:endParaRP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3640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7820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290841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2322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7" name="Google Shape;167;p16">
            <a:extLst>
              <a:ext uri="{FF2B5EF4-FFF2-40B4-BE49-F238E27FC236}">
                <a16:creationId xmlns:a16="http://schemas.microsoft.com/office/drawing/2014/main" id="{67071B0E-ED20-4174-B44D-1C62BBBA5B17}"/>
              </a:ext>
            </a:extLst>
          </p:cNvPr>
          <p:cNvSpPr txBox="1">
            <a:spLocks/>
          </p:cNvSpPr>
          <p:nvPr/>
        </p:nvSpPr>
        <p:spPr>
          <a:xfrm>
            <a:off x="-158528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48" name="Google Shape;168;p16">
            <a:extLst>
              <a:ext uri="{FF2B5EF4-FFF2-40B4-BE49-F238E27FC236}">
                <a16:creationId xmlns:a16="http://schemas.microsoft.com/office/drawing/2014/main" id="{CDA581A0-E0A4-4B8A-B824-336722FDD1AC}"/>
              </a:ext>
            </a:extLst>
          </p:cNvPr>
          <p:cNvSpPr txBox="1">
            <a:spLocks/>
          </p:cNvSpPr>
          <p:nvPr/>
        </p:nvSpPr>
        <p:spPr>
          <a:xfrm>
            <a:off x="1310522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9" name="Google Shape;202;p16">
            <a:extLst>
              <a:ext uri="{FF2B5EF4-FFF2-40B4-BE49-F238E27FC236}">
                <a16:creationId xmlns:a16="http://schemas.microsoft.com/office/drawing/2014/main" id="{F7515000-7B35-45AA-9188-12541F2366B5}"/>
              </a:ext>
            </a:extLst>
          </p:cNvPr>
          <p:cNvSpPr txBox="1">
            <a:spLocks/>
          </p:cNvSpPr>
          <p:nvPr/>
        </p:nvSpPr>
        <p:spPr>
          <a:xfrm>
            <a:off x="2842910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(0.5, 0.5)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(0.8, 0.4)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50" name="Google Shape;284;p40">
            <a:extLst>
              <a:ext uri="{FF2B5EF4-FFF2-40B4-BE49-F238E27FC236}">
                <a16:creationId xmlns:a16="http://schemas.microsoft.com/office/drawing/2014/main" id="{318C81E6-8598-44DB-B487-42411676AFEA}"/>
              </a:ext>
            </a:extLst>
          </p:cNvPr>
          <p:cNvSpPr txBox="1">
            <a:spLocks/>
          </p:cNvSpPr>
          <p:nvPr/>
        </p:nvSpPr>
        <p:spPr>
          <a:xfrm>
            <a:off x="361317" y="2578651"/>
            <a:ext cx="2984885" cy="43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>
                <a:latin typeface="Montserrat"/>
                <a:sym typeface="Montserrat"/>
              </a:rPr>
              <a:t>After </a:t>
            </a:r>
            <a:r>
              <a:rPr lang="es-ES" sz="1400" err="1">
                <a:latin typeface="Montserrat"/>
                <a:sym typeface="Montserrat"/>
              </a:rPr>
              <a:t>updating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endParaRPr lang="es-ES" sz="1400">
              <a:latin typeface="Montserrat"/>
              <a:sym typeface="Montserrat"/>
            </a:endParaRP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1395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Backpropagation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16">
            <a:extLst>
              <a:ext uri="{FF2B5EF4-FFF2-40B4-BE49-F238E27FC236}">
                <a16:creationId xmlns:a16="http://schemas.microsoft.com/office/drawing/2014/main" id="{2DCE0474-8490-42C5-A15B-587A4374CF08}"/>
              </a:ext>
            </a:extLst>
          </p:cNvPr>
          <p:cNvSpPr txBox="1">
            <a:spLocks/>
          </p:cNvSpPr>
          <p:nvPr/>
        </p:nvSpPr>
        <p:spPr>
          <a:xfrm>
            <a:off x="-17820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8" name="Google Shape;168;p16">
            <a:extLst>
              <a:ext uri="{FF2B5EF4-FFF2-40B4-BE49-F238E27FC236}">
                <a16:creationId xmlns:a16="http://schemas.microsoft.com/office/drawing/2014/main" id="{C01AB88F-608E-466D-850F-077F6FAE69A0}"/>
              </a:ext>
            </a:extLst>
          </p:cNvPr>
          <p:cNvSpPr txBox="1">
            <a:spLocks/>
          </p:cNvSpPr>
          <p:nvPr/>
        </p:nvSpPr>
        <p:spPr>
          <a:xfrm>
            <a:off x="1290841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grpSp>
        <p:nvGrpSpPr>
          <p:cNvPr id="9" name="Google Shape;169;p16">
            <a:extLst>
              <a:ext uri="{FF2B5EF4-FFF2-40B4-BE49-F238E27FC236}">
                <a16:creationId xmlns:a16="http://schemas.microsoft.com/office/drawing/2014/main" id="{98AF85F3-0939-44A1-8FE7-F666C5CA57D3}"/>
              </a:ext>
            </a:extLst>
          </p:cNvPr>
          <p:cNvGrpSpPr/>
          <p:nvPr/>
        </p:nvGrpSpPr>
        <p:grpSpPr>
          <a:xfrm>
            <a:off x="4689219" y="1245587"/>
            <a:ext cx="4311000" cy="3213963"/>
            <a:chOff x="4654050" y="1182050"/>
            <a:chExt cx="4311000" cy="3213963"/>
          </a:xfrm>
        </p:grpSpPr>
        <p:sp>
          <p:nvSpPr>
            <p:cNvPr id="10" name="Google Shape;170;p16">
              <a:extLst>
                <a:ext uri="{FF2B5EF4-FFF2-40B4-BE49-F238E27FC236}">
                  <a16:creationId xmlns:a16="http://schemas.microsoft.com/office/drawing/2014/main" id="{A596F838-95E2-4EF7-A9AE-DC467D3BAB70}"/>
                </a:ext>
              </a:extLst>
            </p:cNvPr>
            <p:cNvSpPr/>
            <p:nvPr/>
          </p:nvSpPr>
          <p:spPr>
            <a:xfrm>
              <a:off x="5360725" y="2477202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16">
              <a:extLst>
                <a:ext uri="{FF2B5EF4-FFF2-40B4-BE49-F238E27FC236}">
                  <a16:creationId xmlns:a16="http://schemas.microsoft.com/office/drawing/2014/main" id="{C90EA606-97BA-4A79-A350-8EEDB35C5192}"/>
                </a:ext>
              </a:extLst>
            </p:cNvPr>
            <p:cNvSpPr/>
            <p:nvPr/>
          </p:nvSpPr>
          <p:spPr>
            <a:xfrm>
              <a:off x="5360725" y="3196577"/>
              <a:ext cx="447000" cy="4368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p16">
              <a:extLst>
                <a:ext uri="{FF2B5EF4-FFF2-40B4-BE49-F238E27FC236}">
                  <a16:creationId xmlns:a16="http://schemas.microsoft.com/office/drawing/2014/main" id="{95C57FD2-A95B-494F-8D9D-BF07430E03DB}"/>
                </a:ext>
              </a:extLst>
            </p:cNvPr>
            <p:cNvSpPr/>
            <p:nvPr/>
          </p:nvSpPr>
          <p:spPr>
            <a:xfrm>
              <a:off x="6562016" y="1671275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p16">
              <a:extLst>
                <a:ext uri="{FF2B5EF4-FFF2-40B4-BE49-F238E27FC236}">
                  <a16:creationId xmlns:a16="http://schemas.microsoft.com/office/drawing/2014/main" id="{4A0BB4DC-548D-4498-9A33-389A02ED78E8}"/>
                </a:ext>
              </a:extLst>
            </p:cNvPr>
            <p:cNvSpPr/>
            <p:nvPr/>
          </p:nvSpPr>
          <p:spPr>
            <a:xfrm>
              <a:off x="6562016" y="2433921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;p16">
              <a:extLst>
                <a:ext uri="{FF2B5EF4-FFF2-40B4-BE49-F238E27FC236}">
                  <a16:creationId xmlns:a16="http://schemas.microsoft.com/office/drawing/2014/main" id="{350B5D12-A49B-4DBC-A295-AAFA947E50AE}"/>
                </a:ext>
              </a:extLst>
            </p:cNvPr>
            <p:cNvSpPr/>
            <p:nvPr/>
          </p:nvSpPr>
          <p:spPr>
            <a:xfrm>
              <a:off x="6562016" y="3196567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;p16">
              <a:extLst>
                <a:ext uri="{FF2B5EF4-FFF2-40B4-BE49-F238E27FC236}">
                  <a16:creationId xmlns:a16="http://schemas.microsoft.com/office/drawing/2014/main" id="{6429AC05-3D34-4A08-8712-655BAC2D1094}"/>
                </a:ext>
              </a:extLst>
            </p:cNvPr>
            <p:cNvSpPr/>
            <p:nvPr/>
          </p:nvSpPr>
          <p:spPr>
            <a:xfrm>
              <a:off x="6562016" y="3959213"/>
              <a:ext cx="447000" cy="436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6;p16">
              <a:extLst>
                <a:ext uri="{FF2B5EF4-FFF2-40B4-BE49-F238E27FC236}">
                  <a16:creationId xmlns:a16="http://schemas.microsoft.com/office/drawing/2014/main" id="{92FDEF0C-0F7E-4A6B-8437-D6869B61F135}"/>
                </a:ext>
              </a:extLst>
            </p:cNvPr>
            <p:cNvSpPr/>
            <p:nvPr/>
          </p:nvSpPr>
          <p:spPr>
            <a:xfrm>
              <a:off x="7763332" y="2477202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p16">
              <a:extLst>
                <a:ext uri="{FF2B5EF4-FFF2-40B4-BE49-F238E27FC236}">
                  <a16:creationId xmlns:a16="http://schemas.microsoft.com/office/drawing/2014/main" id="{BC05278A-4769-472B-B3DB-BD9AB5E0CA02}"/>
                </a:ext>
              </a:extLst>
            </p:cNvPr>
            <p:cNvSpPr/>
            <p:nvPr/>
          </p:nvSpPr>
          <p:spPr>
            <a:xfrm>
              <a:off x="7763332" y="3196585"/>
              <a:ext cx="447000" cy="43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78;p16">
              <a:extLst>
                <a:ext uri="{FF2B5EF4-FFF2-40B4-BE49-F238E27FC236}">
                  <a16:creationId xmlns:a16="http://schemas.microsoft.com/office/drawing/2014/main" id="{DDDE3C5D-C421-4BAC-9EEE-B6FC629D7A18}"/>
                </a:ext>
              </a:extLst>
            </p:cNvPr>
            <p:cNvCxnSpPr>
              <a:endCxn id="13" idx="2"/>
            </p:cNvCxnSpPr>
            <p:nvPr/>
          </p:nvCxnSpPr>
          <p:spPr>
            <a:xfrm rot="10800000" flipH="1">
              <a:off x="5803916" y="1889675"/>
              <a:ext cx="758100" cy="80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79;p16">
              <a:extLst>
                <a:ext uri="{FF2B5EF4-FFF2-40B4-BE49-F238E27FC236}">
                  <a16:creationId xmlns:a16="http://schemas.microsoft.com/office/drawing/2014/main" id="{8D0C6F2A-BF42-4481-9998-9A5470F6A3E2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 rot="10800000" flipH="1">
              <a:off x="5807725" y="2652402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80;p16">
              <a:extLst>
                <a:ext uri="{FF2B5EF4-FFF2-40B4-BE49-F238E27FC236}">
                  <a16:creationId xmlns:a16="http://schemas.microsoft.com/office/drawing/2014/main" id="{6F5B7FBA-D98E-4F54-990F-302F1F977FDE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807725" y="2695602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81;p16">
              <a:extLst>
                <a:ext uri="{FF2B5EF4-FFF2-40B4-BE49-F238E27FC236}">
                  <a16:creationId xmlns:a16="http://schemas.microsoft.com/office/drawing/2014/main" id="{215A9808-B42E-452A-9B96-212C7967113F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807725" y="2695602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82;p16">
              <a:extLst>
                <a:ext uri="{FF2B5EF4-FFF2-40B4-BE49-F238E27FC236}">
                  <a16:creationId xmlns:a16="http://schemas.microsoft.com/office/drawing/2014/main" id="{46367F40-AD32-45DF-A062-96BFE35C163C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rot="10800000" flipH="1">
              <a:off x="5807725" y="1889777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83;p16">
              <a:extLst>
                <a:ext uri="{FF2B5EF4-FFF2-40B4-BE49-F238E27FC236}">
                  <a16:creationId xmlns:a16="http://schemas.microsoft.com/office/drawing/2014/main" id="{CFF698DE-F5CD-48B3-9EF0-470BF991DA41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rot="10800000" flipH="1">
              <a:off x="5807725" y="26523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84;p16">
              <a:extLst>
                <a:ext uri="{FF2B5EF4-FFF2-40B4-BE49-F238E27FC236}">
                  <a16:creationId xmlns:a16="http://schemas.microsoft.com/office/drawing/2014/main" id="{AA47EC98-16ED-4B29-BDBF-1E280A6B1E71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807725" y="341497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85;p16">
              <a:extLst>
                <a:ext uri="{FF2B5EF4-FFF2-40B4-BE49-F238E27FC236}">
                  <a16:creationId xmlns:a16="http://schemas.microsoft.com/office/drawing/2014/main" id="{DD779327-492E-472A-9C9C-51C122B5637C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807725" y="3414977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86;p16">
              <a:extLst>
                <a:ext uri="{FF2B5EF4-FFF2-40B4-BE49-F238E27FC236}">
                  <a16:creationId xmlns:a16="http://schemas.microsoft.com/office/drawing/2014/main" id="{B1FC978F-9366-47E8-86C4-E51A0812D655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7009016" y="1889675"/>
              <a:ext cx="754200" cy="80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87;p16">
              <a:extLst>
                <a:ext uri="{FF2B5EF4-FFF2-40B4-BE49-F238E27FC236}">
                  <a16:creationId xmlns:a16="http://schemas.microsoft.com/office/drawing/2014/main" id="{02310692-7B82-4F94-8394-E5875056BFD4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7009016" y="1889675"/>
              <a:ext cx="754200" cy="152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88;p16">
              <a:extLst>
                <a:ext uri="{FF2B5EF4-FFF2-40B4-BE49-F238E27FC236}">
                  <a16:creationId xmlns:a16="http://schemas.microsoft.com/office/drawing/2014/main" id="{A65388BE-7BBB-4B91-8FD0-C9CB314566D8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009016" y="2652321"/>
              <a:ext cx="754200" cy="4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89;p16">
              <a:extLst>
                <a:ext uri="{FF2B5EF4-FFF2-40B4-BE49-F238E27FC236}">
                  <a16:creationId xmlns:a16="http://schemas.microsoft.com/office/drawing/2014/main" id="{41CD6C5D-EA87-4BFF-99B9-079886CFA092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009016" y="2652321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190;p16">
              <a:extLst>
                <a:ext uri="{FF2B5EF4-FFF2-40B4-BE49-F238E27FC236}">
                  <a16:creationId xmlns:a16="http://schemas.microsoft.com/office/drawing/2014/main" id="{7697F631-B09E-4F54-A715-51178F8A67DA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rot="10800000" flipH="1">
              <a:off x="7009016" y="2695567"/>
              <a:ext cx="754200" cy="71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191;p16">
              <a:extLst>
                <a:ext uri="{FF2B5EF4-FFF2-40B4-BE49-F238E27FC236}">
                  <a16:creationId xmlns:a16="http://schemas.microsoft.com/office/drawing/2014/main" id="{2BC68A20-F9C1-47DA-9DB3-FC54AFAABDD3}"/>
                </a:ext>
              </a:extLst>
            </p:cNvPr>
            <p:cNvCxnSpPr>
              <a:stCxn id="15" idx="6"/>
              <a:endCxn id="18" idx="2"/>
            </p:cNvCxnSpPr>
            <p:nvPr/>
          </p:nvCxnSpPr>
          <p:spPr>
            <a:xfrm>
              <a:off x="7009016" y="3414967"/>
              <a:ext cx="75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192;p16">
              <a:extLst>
                <a:ext uri="{FF2B5EF4-FFF2-40B4-BE49-F238E27FC236}">
                  <a16:creationId xmlns:a16="http://schemas.microsoft.com/office/drawing/2014/main" id="{E9722FF0-78E2-4C8B-906C-01CD709934B6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7009016" y="2695613"/>
              <a:ext cx="754200" cy="148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93;p16">
              <a:extLst>
                <a:ext uri="{FF2B5EF4-FFF2-40B4-BE49-F238E27FC236}">
                  <a16:creationId xmlns:a16="http://schemas.microsoft.com/office/drawing/2014/main" id="{7E5C9F82-EC40-434F-B0D9-234D96A49D96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rot="10800000" flipH="1">
              <a:off x="7009016" y="3415013"/>
              <a:ext cx="754200" cy="76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94;p16">
              <a:extLst>
                <a:ext uri="{FF2B5EF4-FFF2-40B4-BE49-F238E27FC236}">
                  <a16:creationId xmlns:a16="http://schemas.microsoft.com/office/drawing/2014/main" id="{0613A161-5A91-41DC-9D4B-9EB6AD90E53B}"/>
                </a:ext>
              </a:extLst>
            </p:cNvPr>
            <p:cNvSpPr txBox="1"/>
            <p:nvPr/>
          </p:nvSpPr>
          <p:spPr>
            <a:xfrm>
              <a:off x="4969525" y="1917213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Input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95;p16">
              <a:extLst>
                <a:ext uri="{FF2B5EF4-FFF2-40B4-BE49-F238E27FC236}">
                  <a16:creationId xmlns:a16="http://schemas.microsoft.com/office/drawing/2014/main" id="{9B63DFA8-17AA-4868-94CE-1207974EDE2C}"/>
                </a:ext>
              </a:extLst>
            </p:cNvPr>
            <p:cNvSpPr txBox="1"/>
            <p:nvPr/>
          </p:nvSpPr>
          <p:spPr>
            <a:xfrm>
              <a:off x="6170825" y="1182050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Hidden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96;p16">
              <a:extLst>
                <a:ext uri="{FF2B5EF4-FFF2-40B4-BE49-F238E27FC236}">
                  <a16:creationId xmlns:a16="http://schemas.microsoft.com/office/drawing/2014/main" id="{10045D19-3D0F-40A2-ABBC-F499C96A62A3}"/>
                </a:ext>
              </a:extLst>
            </p:cNvPr>
            <p:cNvSpPr txBox="1"/>
            <p:nvPr/>
          </p:nvSpPr>
          <p:spPr>
            <a:xfrm>
              <a:off x="7372125" y="1889775"/>
              <a:ext cx="12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Lato"/>
                  <a:ea typeface="Lato"/>
                  <a:cs typeface="Lato"/>
                  <a:sym typeface="Lato"/>
                </a:rPr>
                <a:t>Output Layer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97;p16">
              <a:extLst>
                <a:ext uri="{FF2B5EF4-FFF2-40B4-BE49-F238E27FC236}">
                  <a16:creationId xmlns:a16="http://schemas.microsoft.com/office/drawing/2014/main" id="{940FDB75-C5DF-4227-97F2-2E84ADA335E6}"/>
                </a:ext>
              </a:extLst>
            </p:cNvPr>
            <p:cNvSpPr txBox="1"/>
            <p:nvPr/>
          </p:nvSpPr>
          <p:spPr>
            <a:xfrm>
              <a:off x="46540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F6370D64-7FE0-4853-9639-829A37E23642}"/>
                </a:ext>
              </a:extLst>
            </p:cNvPr>
            <p:cNvSpPr txBox="1"/>
            <p:nvPr/>
          </p:nvSpPr>
          <p:spPr>
            <a:xfrm>
              <a:off x="46540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Input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8386E2FB-1DBB-468A-9A72-C85C9331E9A5}"/>
                </a:ext>
              </a:extLst>
            </p:cNvPr>
            <p:cNvSpPr txBox="1"/>
            <p:nvPr/>
          </p:nvSpPr>
          <p:spPr>
            <a:xfrm>
              <a:off x="8151450" y="2495500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1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200;p16">
              <a:extLst>
                <a:ext uri="{FF2B5EF4-FFF2-40B4-BE49-F238E27FC236}">
                  <a16:creationId xmlns:a16="http://schemas.microsoft.com/office/drawing/2014/main" id="{2ADE6F7B-4B3B-44A0-8E12-D468AD63E5C2}"/>
                </a:ext>
              </a:extLst>
            </p:cNvPr>
            <p:cNvSpPr txBox="1"/>
            <p:nvPr/>
          </p:nvSpPr>
          <p:spPr>
            <a:xfrm>
              <a:off x="8151450" y="3230325"/>
              <a:ext cx="81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Lato"/>
                  <a:ea typeface="Lato"/>
                  <a:cs typeface="Lato"/>
                  <a:sym typeface="Lato"/>
                </a:rPr>
                <a:t>Output 2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" name="Google Shape;202;p16">
            <a:extLst>
              <a:ext uri="{FF2B5EF4-FFF2-40B4-BE49-F238E27FC236}">
                <a16:creationId xmlns:a16="http://schemas.microsoft.com/office/drawing/2014/main" id="{7F9D7D84-E18C-499B-9A06-9A5F03E8CB0B}"/>
              </a:ext>
            </a:extLst>
          </p:cNvPr>
          <p:cNvSpPr txBox="1">
            <a:spLocks/>
          </p:cNvSpPr>
          <p:nvPr/>
        </p:nvSpPr>
        <p:spPr>
          <a:xfrm>
            <a:off x="2823229" y="833593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(0.4, 0.6)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3" name="Google Shape;243;p17">
            <a:extLst>
              <a:ext uri="{FF2B5EF4-FFF2-40B4-BE49-F238E27FC236}">
                <a16:creationId xmlns:a16="http://schemas.microsoft.com/office/drawing/2014/main" id="{294F4076-4241-41EE-8D17-5B0729F422A3}"/>
              </a:ext>
            </a:extLst>
          </p:cNvPr>
          <p:cNvSpPr txBox="1"/>
          <p:nvPr/>
        </p:nvSpPr>
        <p:spPr>
          <a:xfrm>
            <a:off x="2121305" y="4574254"/>
            <a:ext cx="50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Loss Function: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evaluate the weights of the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244;p17">
            <a:extLst>
              <a:ext uri="{FF2B5EF4-FFF2-40B4-BE49-F238E27FC236}">
                <a16:creationId xmlns:a16="http://schemas.microsoft.com/office/drawing/2014/main" id="{B96211FD-D0AC-4EF5-84B8-964A0ACA311D}"/>
              </a:ext>
            </a:extLst>
          </p:cNvPr>
          <p:cNvSpPr/>
          <p:nvPr/>
        </p:nvSpPr>
        <p:spPr>
          <a:xfrm rot="-5400000">
            <a:off x="2880521" y="3299789"/>
            <a:ext cx="356230" cy="2397910"/>
          </a:xfrm>
          <a:custGeom>
            <a:avLst/>
            <a:gdLst/>
            <a:ahLst/>
            <a:cxnLst/>
            <a:rect l="l" t="t" r="r" b="b"/>
            <a:pathLst>
              <a:path w="27376" h="169944" extrusionOk="0">
                <a:moveTo>
                  <a:pt x="23901" y="0"/>
                </a:moveTo>
                <a:cubicBezTo>
                  <a:pt x="23901" y="4691"/>
                  <a:pt x="13569" y="3196"/>
                  <a:pt x="12085" y="7646"/>
                </a:cubicBezTo>
                <a:cubicBezTo>
                  <a:pt x="9996" y="13911"/>
                  <a:pt x="11737" y="20851"/>
                  <a:pt x="11737" y="27455"/>
                </a:cubicBezTo>
                <a:cubicBezTo>
                  <a:pt x="11737" y="38808"/>
                  <a:pt x="11737" y="50161"/>
                  <a:pt x="11737" y="61514"/>
                </a:cubicBezTo>
                <a:cubicBezTo>
                  <a:pt x="11737" y="66880"/>
                  <a:pt x="11089" y="72826"/>
                  <a:pt x="7915" y="77153"/>
                </a:cubicBezTo>
                <a:cubicBezTo>
                  <a:pt x="5878" y="79930"/>
                  <a:pt x="1809" y="81022"/>
                  <a:pt x="269" y="84103"/>
                </a:cubicBezTo>
                <a:cubicBezTo>
                  <a:pt x="-809" y="86259"/>
                  <a:pt x="3544" y="87773"/>
                  <a:pt x="4439" y="90011"/>
                </a:cubicBezTo>
                <a:cubicBezTo>
                  <a:pt x="5975" y="93850"/>
                  <a:pt x="6415" y="98065"/>
                  <a:pt x="6872" y="102175"/>
                </a:cubicBezTo>
                <a:cubicBezTo>
                  <a:pt x="9478" y="125632"/>
                  <a:pt x="3775" y="169944"/>
                  <a:pt x="27376" y="16994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" name="Google Shape;287;p18">
            <a:extLst>
              <a:ext uri="{FF2B5EF4-FFF2-40B4-BE49-F238E27FC236}">
                <a16:creationId xmlns:a16="http://schemas.microsoft.com/office/drawing/2014/main" id="{2D5B4DA6-D8C5-445B-A197-3DCC5D971341}"/>
              </a:ext>
            </a:extLst>
          </p:cNvPr>
          <p:cNvSpPr/>
          <p:nvPr/>
        </p:nvSpPr>
        <p:spPr>
          <a:xfrm>
            <a:off x="5677538" y="2659845"/>
            <a:ext cx="2276400" cy="83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88;p18">
            <a:extLst>
              <a:ext uri="{FF2B5EF4-FFF2-40B4-BE49-F238E27FC236}">
                <a16:creationId xmlns:a16="http://schemas.microsoft.com/office/drawing/2014/main" id="{A5330F30-AA69-4B4F-8116-B0F6CF7A8B4C}"/>
              </a:ext>
            </a:extLst>
          </p:cNvPr>
          <p:cNvSpPr txBox="1"/>
          <p:nvPr/>
        </p:nvSpPr>
        <p:spPr>
          <a:xfrm>
            <a:off x="6044438" y="2878545"/>
            <a:ext cx="16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Backpropagation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167;p16">
            <a:extLst>
              <a:ext uri="{FF2B5EF4-FFF2-40B4-BE49-F238E27FC236}">
                <a16:creationId xmlns:a16="http://schemas.microsoft.com/office/drawing/2014/main" id="{67071B0E-ED20-4174-B44D-1C62BBBA5B17}"/>
              </a:ext>
            </a:extLst>
          </p:cNvPr>
          <p:cNvSpPr txBox="1">
            <a:spLocks/>
          </p:cNvSpPr>
          <p:nvPr/>
        </p:nvSpPr>
        <p:spPr>
          <a:xfrm>
            <a:off x="-158528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FFC000"/>
                </a:solidFill>
              </a:rPr>
              <a:t>Input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(2, 3)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(5, 0)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...</a:t>
            </a:r>
          </a:p>
        </p:txBody>
      </p:sp>
      <p:sp>
        <p:nvSpPr>
          <p:cNvPr id="48" name="Google Shape;168;p16">
            <a:extLst>
              <a:ext uri="{FF2B5EF4-FFF2-40B4-BE49-F238E27FC236}">
                <a16:creationId xmlns:a16="http://schemas.microsoft.com/office/drawing/2014/main" id="{CDA581A0-E0A4-4B8A-B824-336722FDD1AC}"/>
              </a:ext>
            </a:extLst>
          </p:cNvPr>
          <p:cNvSpPr txBox="1">
            <a:spLocks/>
          </p:cNvSpPr>
          <p:nvPr/>
        </p:nvSpPr>
        <p:spPr>
          <a:xfrm>
            <a:off x="1310522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rgbClr val="1155CC"/>
                </a:solidFill>
              </a:rPr>
              <a:t>Expected 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(0, 1)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(1, 0)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49" name="Google Shape;202;p16">
            <a:extLst>
              <a:ext uri="{FF2B5EF4-FFF2-40B4-BE49-F238E27FC236}">
                <a16:creationId xmlns:a16="http://schemas.microsoft.com/office/drawing/2014/main" id="{F7515000-7B35-45AA-9188-12541F2366B5}"/>
              </a:ext>
            </a:extLst>
          </p:cNvPr>
          <p:cNvSpPr txBox="1">
            <a:spLocks/>
          </p:cNvSpPr>
          <p:nvPr/>
        </p:nvSpPr>
        <p:spPr>
          <a:xfrm>
            <a:off x="2842910" y="2685247"/>
            <a:ext cx="2016000" cy="187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n-US" sz="1400" b="1">
                <a:solidFill>
                  <a:schemeClr val="accent3"/>
                </a:solidFill>
              </a:rPr>
              <a:t>Output (1, 2)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(0.5, 0.5)</a:t>
            </a:r>
          </a:p>
          <a:p>
            <a:pPr marL="0" indent="0">
              <a:spcBef>
                <a:spcPts val="1600"/>
              </a:spcBef>
            </a:pPr>
            <a:r>
              <a:rPr lang="en-US" sz="1400"/>
              <a:t>(0.8, 0.4)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-US" sz="1400"/>
              <a:t>...</a:t>
            </a:r>
          </a:p>
        </p:txBody>
      </p:sp>
      <p:sp>
        <p:nvSpPr>
          <p:cNvPr id="50" name="Google Shape;284;p40">
            <a:extLst>
              <a:ext uri="{FF2B5EF4-FFF2-40B4-BE49-F238E27FC236}">
                <a16:creationId xmlns:a16="http://schemas.microsoft.com/office/drawing/2014/main" id="{318C81E6-8598-44DB-B487-42411676AFEA}"/>
              </a:ext>
            </a:extLst>
          </p:cNvPr>
          <p:cNvSpPr txBox="1">
            <a:spLocks/>
          </p:cNvSpPr>
          <p:nvPr/>
        </p:nvSpPr>
        <p:spPr>
          <a:xfrm>
            <a:off x="361317" y="2578651"/>
            <a:ext cx="2984885" cy="43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>
                <a:latin typeface="Montserrat"/>
                <a:sym typeface="Montserrat"/>
              </a:rPr>
              <a:t>After </a:t>
            </a:r>
            <a:r>
              <a:rPr lang="es-ES" sz="1400" err="1">
                <a:latin typeface="Montserrat"/>
                <a:sym typeface="Montserrat"/>
              </a:rPr>
              <a:t>updating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endParaRPr lang="es-ES" sz="1400">
              <a:latin typeface="Montserrat"/>
              <a:sym typeface="Montserrat"/>
            </a:endParaRP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4275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31031" y="1183774"/>
            <a:ext cx="4667539" cy="44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>
                <a:latin typeface="Montserrat"/>
                <a:sym typeface="Montserrat"/>
              </a:rPr>
              <a:t>Input, output,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activation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function</a:t>
            </a:r>
            <a:endParaRPr lang="en-US" err="1"/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64915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4;p40">
            <a:extLst>
              <a:ext uri="{FF2B5EF4-FFF2-40B4-BE49-F238E27FC236}">
                <a16:creationId xmlns:a16="http://schemas.microsoft.com/office/drawing/2014/main" id="{DEA49435-95C4-4532-ACAE-FD57CAAAA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31031" y="1183774"/>
            <a:ext cx="4667539" cy="44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>
                <a:latin typeface="Montserrat"/>
                <a:sym typeface="Montserrat"/>
              </a:rPr>
              <a:t>Input, output, </a:t>
            </a:r>
            <a:r>
              <a:rPr lang="es-ES" sz="1400" err="1">
                <a:latin typeface="Montserrat"/>
                <a:sym typeface="Montserrat"/>
              </a:rPr>
              <a:t>weights</a:t>
            </a:r>
            <a:r>
              <a:rPr lang="es-ES" sz="1400">
                <a:latin typeface="Montserrat"/>
                <a:sym typeface="Montserrat"/>
              </a:rPr>
              <a:t> and </a:t>
            </a:r>
            <a:r>
              <a:rPr lang="es-ES" sz="1400" err="1">
                <a:latin typeface="Montserrat"/>
                <a:sym typeface="Montserrat"/>
              </a:rPr>
              <a:t>activation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function</a:t>
            </a:r>
            <a:endParaRPr lang="en-US" err="1"/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84;p40">
                <a:extLst>
                  <a:ext uri="{FF2B5EF4-FFF2-40B4-BE49-F238E27FC236}">
                    <a16:creationId xmlns:a16="http://schemas.microsoft.com/office/drawing/2014/main" id="{266494D0-DD37-48A4-BC75-B71B3B003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1030" y="2004064"/>
                <a:ext cx="4667539" cy="802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0" i="0" u="none" strike="noStrike" cap="none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9pPr>
              </a:lstStyle>
              <a:p>
                <a:pPr marL="0" indent="0" algn="l">
                  <a:buClr>
                    <a:schemeClr val="accen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  <a:sym typeface="Montserrat"/>
                        </a:rPr>
                        <m:t>𝑂𝑢𝑡</m:t>
                      </m:r>
                      <m:r>
                        <a:rPr lang="pt-BR" sz="1400" i="1" smtClean="0">
                          <a:latin typeface="Cambria Math" panose="02040503050406030204" pitchFamily="18" charset="0"/>
                          <a:sym typeface="Montserrat"/>
                        </a:rPr>
                        <m:t>=</m:t>
                      </m:r>
                      <m:r>
                        <a:rPr lang="az-Cyrl-AZ" sz="1400" i="1" smtClean="0">
                          <a:latin typeface="Cambria Math" panose="02040503050406030204" pitchFamily="18" charset="0"/>
                          <a:sym typeface="Montserrat"/>
                        </a:rPr>
                        <m:t>Ө</m:t>
                      </m:r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naryPr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  <a:sym typeface="Montserrat"/>
                            </a:rPr>
                            <m:t>𝑘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  <a:sym typeface="Montserrat"/>
                            </a:rPr>
                            <m:t>=0</m:t>
                          </m:r>
                        </m:sub>
                        <m:sup>
                          <m:r>
                            <a:rPr lang="pt-BR" sz="1400" i="1" smtClean="0">
                              <a:latin typeface="Cambria Math" panose="02040503050406030204" pitchFamily="18" charset="0"/>
                              <a:sym typeface="Montserrat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  <a:sym typeface="Montserrat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>
                  <a:latin typeface="Montserrat"/>
                  <a:sym typeface="Montserrat"/>
                </a:endParaRPr>
              </a:p>
              <a:p>
                <a:pPr marL="0" indent="0" algn="l">
                  <a:buClr>
                    <a:schemeClr val="accent1"/>
                  </a:buClr>
                  <a:buSzPts val="1400"/>
                </a:pPr>
                <a:endParaRPr lang="es-ES" sz="1400">
                  <a:latin typeface="Montserrat"/>
                </a:endParaRPr>
              </a:p>
              <a:p>
                <a:pPr marL="285750" indent="-285750" algn="l">
                  <a:buClr>
                    <a:schemeClr val="accent1"/>
                  </a:buClr>
                  <a:buSzPts val="1400"/>
                  <a:buFont typeface="Arial" panose="020B0604020202020204" pitchFamily="34" charset="0"/>
                  <a:buChar char="•"/>
                </a:pPr>
                <a:endParaRPr lang="es-ES" sz="1400">
                  <a:latin typeface="Montserrat"/>
                </a:endParaRPr>
              </a:p>
            </p:txBody>
          </p:sp>
        </mc:Choice>
        <mc:Fallback xmlns="">
          <p:sp>
            <p:nvSpPr>
              <p:cNvPr id="8" name="Google Shape;284;p40">
                <a:extLst>
                  <a:ext uri="{FF2B5EF4-FFF2-40B4-BE49-F238E27FC236}">
                    <a16:creationId xmlns:a16="http://schemas.microsoft.com/office/drawing/2014/main" id="{266494D0-DD37-48A4-BC75-B71B3B00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030" y="2004064"/>
                <a:ext cx="4667539" cy="802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84;p40">
                <a:extLst>
                  <a:ext uri="{FF2B5EF4-FFF2-40B4-BE49-F238E27FC236}">
                    <a16:creationId xmlns:a16="http://schemas.microsoft.com/office/drawing/2014/main" id="{CA6FDF12-9E11-48B3-94E2-BD6C553B91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9325" y="3053499"/>
                <a:ext cx="4667539" cy="1135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0" i="0" u="none" strike="noStrike" cap="none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9pPr>
              </a:lstStyle>
              <a:p>
                <a:pPr marL="285750" indent="-285750" algn="l">
                  <a:buClr>
                    <a:schemeClr val="accent1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az-Cyrl-AZ" sz="1400" i="1" smtClean="0">
                        <a:latin typeface="Cambria Math" panose="02040503050406030204" pitchFamily="18" charset="0"/>
                        <a:sym typeface="Montserrat"/>
                      </a:rPr>
                      <m:t>Ө</m:t>
                    </m:r>
                  </m:oMath>
                </a14:m>
                <a:r>
                  <a:rPr lang="es-ES" sz="1400">
                    <a:latin typeface="Montserrat"/>
                  </a:rPr>
                  <a:t>: </a:t>
                </a:r>
                <a:r>
                  <a:rPr lang="es-ES" sz="1400" err="1">
                    <a:latin typeface="Montserrat"/>
                  </a:rPr>
                  <a:t>Activation</a:t>
                </a:r>
                <a:r>
                  <a:rPr lang="es-ES" sz="1400">
                    <a:latin typeface="Montserrat"/>
                  </a:rPr>
                  <a:t> </a:t>
                </a:r>
                <a:r>
                  <a:rPr lang="es-ES" sz="1400" err="1">
                    <a:latin typeface="Montserrat"/>
                  </a:rPr>
                  <a:t>function</a:t>
                </a:r>
                <a:endParaRPr lang="es-ES" sz="1400">
                  <a:latin typeface="Montserrat"/>
                </a:endParaRPr>
              </a:p>
              <a:p>
                <a:pPr marL="285750" indent="-285750" algn="l">
                  <a:buClr>
                    <a:schemeClr val="accent1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400">
                    <a:latin typeface="Montserrat"/>
                  </a:rPr>
                  <a:t>: Input </a:t>
                </a:r>
                <a:r>
                  <a:rPr lang="es-ES" sz="1400" err="1">
                    <a:latin typeface="Montserrat"/>
                  </a:rPr>
                  <a:t>features</a:t>
                </a:r>
                <a:endParaRPr lang="es-ES" sz="1400">
                  <a:latin typeface="Montserrat"/>
                </a:endParaRPr>
              </a:p>
              <a:p>
                <a:pPr marL="285750" indent="-285750" algn="l">
                  <a:buClr>
                    <a:schemeClr val="accent1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400">
                    <a:latin typeface="Montserrat"/>
                  </a:rPr>
                  <a:t>: </a:t>
                </a:r>
                <a:r>
                  <a:rPr lang="es-ES" sz="1400" err="1">
                    <a:latin typeface="Montserrat"/>
                  </a:rPr>
                  <a:t>Weights</a:t>
                </a:r>
                <a:r>
                  <a:rPr lang="es-ES" sz="1400">
                    <a:latin typeface="Montserrat"/>
                  </a:rPr>
                  <a:t> </a:t>
                </a:r>
                <a:r>
                  <a:rPr lang="es-ES" sz="1400" err="1">
                    <a:latin typeface="Montserrat"/>
                  </a:rPr>
                  <a:t>for</a:t>
                </a:r>
                <a:r>
                  <a:rPr lang="es-ES" sz="1400">
                    <a:latin typeface="Montserrat"/>
                  </a:rPr>
                  <a:t> </a:t>
                </a:r>
                <a:r>
                  <a:rPr lang="es-ES" sz="1400" err="1">
                    <a:latin typeface="Montserrat"/>
                  </a:rPr>
                  <a:t>each</a:t>
                </a:r>
                <a:r>
                  <a:rPr lang="es-ES" sz="1400">
                    <a:latin typeface="Montserrat"/>
                  </a:rPr>
                  <a:t> input</a:t>
                </a:r>
              </a:p>
            </p:txBody>
          </p:sp>
        </mc:Choice>
        <mc:Fallback xmlns="">
          <p:sp>
            <p:nvSpPr>
              <p:cNvPr id="9" name="Google Shape;284;p40">
                <a:extLst>
                  <a:ext uri="{FF2B5EF4-FFF2-40B4-BE49-F238E27FC236}">
                    <a16:creationId xmlns:a16="http://schemas.microsoft.com/office/drawing/2014/main" id="{CA6FDF12-9E11-48B3-94E2-BD6C553B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25" y="3053499"/>
                <a:ext cx="4667539" cy="1135370"/>
              </a:xfrm>
              <a:prstGeom prst="rect">
                <a:avLst/>
              </a:prstGeom>
              <a:blipFill>
                <a:blip r:embed="rId6"/>
                <a:stretch>
                  <a:fillRect l="-1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9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3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2998470" y="1919794"/>
            <a:ext cx="314706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networks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4"/>
          </p:nvPr>
        </p:nvSpPr>
        <p:spPr>
          <a:xfrm>
            <a:off x="3215640" y="2231969"/>
            <a:ext cx="274929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Sequential data/networks, data wrangling, forecasting</a:t>
            </a:r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  <a:buFont typeface="Arial"/>
            </a:pPr>
            <a:r>
              <a:rPr lang="en"/>
              <a:t>Neurons - First example: Learning neuron</a:t>
            </a:r>
            <a:endParaRPr lang="en-US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A6FDF12-9E11-48B3-94E2-BD6C553B91F3}"/>
              </a:ext>
            </a:extLst>
          </p:cNvPr>
          <p:cNvSpPr txBox="1">
            <a:spLocks/>
          </p:cNvSpPr>
          <p:nvPr/>
        </p:nvSpPr>
        <p:spPr>
          <a:xfrm>
            <a:off x="4238336" y="1161395"/>
            <a:ext cx="4667539" cy="4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err="1">
                <a:latin typeface="Montserrat"/>
              </a:rPr>
              <a:t>Measurement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conversion</a:t>
            </a:r>
            <a:r>
              <a:rPr lang="es-ES" sz="1400">
                <a:latin typeface="Montserrat"/>
              </a:rPr>
              <a:t>: cm </a:t>
            </a:r>
            <a:r>
              <a:rPr lang="es-ES" sz="1400" err="1">
                <a:latin typeface="Montserrat"/>
              </a:rPr>
              <a:t>to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inches</a:t>
            </a: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9075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A6FDF12-9E11-48B3-94E2-BD6C553B91F3}"/>
              </a:ext>
            </a:extLst>
          </p:cNvPr>
          <p:cNvSpPr txBox="1">
            <a:spLocks/>
          </p:cNvSpPr>
          <p:nvPr/>
        </p:nvSpPr>
        <p:spPr>
          <a:xfrm>
            <a:off x="4238336" y="1161395"/>
            <a:ext cx="4667539" cy="4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err="1">
                <a:latin typeface="Montserrat"/>
              </a:rPr>
              <a:t>Measurement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conversion</a:t>
            </a:r>
            <a:r>
              <a:rPr lang="es-ES" sz="1400">
                <a:latin typeface="Montserrat"/>
              </a:rPr>
              <a:t>: cm </a:t>
            </a:r>
            <a:r>
              <a:rPr lang="es-ES" sz="1400" err="1">
                <a:latin typeface="Montserrat"/>
              </a:rPr>
              <a:t>to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inches</a:t>
            </a:r>
            <a:endParaRPr lang="es-ES" sz="1400">
              <a:latin typeface="Montserrat"/>
            </a:endParaRPr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FE29AD45-747D-4F79-A5D2-1E973B5CF145}"/>
              </a:ext>
            </a:extLst>
          </p:cNvPr>
          <p:cNvSpPr/>
          <p:nvPr/>
        </p:nvSpPr>
        <p:spPr>
          <a:xfrm>
            <a:off x="2813538" y="2103160"/>
            <a:ext cx="1209822" cy="130797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0325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CA6FDF12-9E11-48B3-94E2-BD6C553B91F3}"/>
              </a:ext>
            </a:extLst>
          </p:cNvPr>
          <p:cNvSpPr txBox="1">
            <a:spLocks/>
          </p:cNvSpPr>
          <p:nvPr/>
        </p:nvSpPr>
        <p:spPr>
          <a:xfrm>
            <a:off x="4238336" y="1161395"/>
            <a:ext cx="4667539" cy="4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err="1">
                <a:latin typeface="Montserrat"/>
              </a:rPr>
              <a:t>Measurement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conversion</a:t>
            </a:r>
            <a:r>
              <a:rPr lang="es-ES" sz="1400">
                <a:latin typeface="Montserrat"/>
              </a:rPr>
              <a:t>: cm </a:t>
            </a:r>
            <a:r>
              <a:rPr lang="es-ES" sz="1400" err="1">
                <a:latin typeface="Montserrat"/>
              </a:rPr>
              <a:t>to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inches</a:t>
            </a:r>
            <a:endParaRPr lang="es-ES" sz="1400"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284;p40">
                <a:extLst>
                  <a:ext uri="{FF2B5EF4-FFF2-40B4-BE49-F238E27FC236}">
                    <a16:creationId xmlns:a16="http://schemas.microsoft.com/office/drawing/2014/main" id="{D6C4A67B-4ACA-4C1B-8102-DC512C13DF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9325" y="1703651"/>
                <a:ext cx="4667539" cy="400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0" i="0" u="none" strike="noStrike" cap="none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9pPr>
              </a:lstStyle>
              <a:p>
                <a:pPr marL="0" indent="0" algn="l">
                  <a:buClr>
                    <a:schemeClr val="accen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=0.393701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s-ES" sz="1400">
                  <a:latin typeface="Montserrat"/>
                </a:endParaRPr>
              </a:p>
            </p:txBody>
          </p:sp>
        </mc:Choice>
        <mc:Fallback xmlns="">
          <p:sp>
            <p:nvSpPr>
              <p:cNvPr id="11" name="Google Shape;284;p40">
                <a:extLst>
                  <a:ext uri="{FF2B5EF4-FFF2-40B4-BE49-F238E27FC236}">
                    <a16:creationId xmlns:a16="http://schemas.microsoft.com/office/drawing/2014/main" id="{D6C4A67B-4ACA-4C1B-8102-DC512C13D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325" y="1703651"/>
                <a:ext cx="4667539" cy="40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A32E8152-1415-4B35-921D-9FC7DBBB1949}"/>
              </a:ext>
            </a:extLst>
          </p:cNvPr>
          <p:cNvGraphicFramePr>
            <a:graphicFrameLocks noGrp="1"/>
          </p:cNvGraphicFramePr>
          <p:nvPr/>
        </p:nvGraphicFramePr>
        <p:xfrm>
          <a:off x="5341619" y="2192542"/>
          <a:ext cx="2482950" cy="1219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241475">
                  <a:extLst>
                    <a:ext uri="{9D8B030D-6E8A-4147-A177-3AD203B41FA5}">
                      <a16:colId xmlns:a16="http://schemas.microsoft.com/office/drawing/2014/main" val="3441954463"/>
                    </a:ext>
                  </a:extLst>
                </a:gridCol>
                <a:gridCol w="1241475">
                  <a:extLst>
                    <a:ext uri="{9D8B030D-6E8A-4147-A177-3AD203B41FA5}">
                      <a16:colId xmlns:a16="http://schemas.microsoft.com/office/drawing/2014/main" val="3255988900"/>
                    </a:ext>
                  </a:extLst>
                </a:gridCol>
              </a:tblGrid>
              <a:tr h="227346">
                <a:tc>
                  <a:txBody>
                    <a:bodyPr/>
                    <a:lstStyle/>
                    <a:p>
                      <a:r>
                        <a:rPr lang="es-ES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5131"/>
                  </a:ext>
                </a:extLst>
              </a:tr>
              <a:tr h="227346">
                <a:tc>
                  <a:txBody>
                    <a:bodyPr/>
                    <a:lstStyle/>
                    <a:p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1.9685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6395"/>
                  </a:ext>
                </a:extLst>
              </a:tr>
              <a:tr h="227346">
                <a:tc>
                  <a:txBody>
                    <a:bodyPr/>
                    <a:lstStyle/>
                    <a:p>
                      <a:r>
                        <a:rPr lang="es-E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5.9055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33856"/>
                  </a:ext>
                </a:extLst>
              </a:tr>
              <a:tr h="227346">
                <a:tc>
                  <a:txBody>
                    <a:bodyPr/>
                    <a:lstStyle/>
                    <a:p>
                      <a:r>
                        <a:rPr lang="es-E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19.685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51377"/>
                  </a:ext>
                </a:extLst>
              </a:tr>
            </a:tbl>
          </a:graphicData>
        </a:graphic>
      </p:graphicFrame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FE29AD45-747D-4F79-A5D2-1E973B5CF145}"/>
              </a:ext>
            </a:extLst>
          </p:cNvPr>
          <p:cNvSpPr/>
          <p:nvPr/>
        </p:nvSpPr>
        <p:spPr>
          <a:xfrm>
            <a:off x="2813538" y="2103160"/>
            <a:ext cx="1209822" cy="130797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5D9022D4-8CA5-4E85-958D-F0DFEFC6A01D}"/>
              </a:ext>
            </a:extLst>
          </p:cNvPr>
          <p:cNvSpPr txBox="1">
            <a:spLocks/>
          </p:cNvSpPr>
          <p:nvPr/>
        </p:nvSpPr>
        <p:spPr>
          <a:xfrm>
            <a:off x="4238335" y="3658234"/>
            <a:ext cx="4667539" cy="4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 err="1">
                <a:latin typeface="Montserrat"/>
              </a:rPr>
              <a:t>First</a:t>
            </a:r>
            <a:r>
              <a:rPr lang="es-ES" sz="1400">
                <a:latin typeface="Montserrat"/>
              </a:rPr>
              <a:t> notebook </a:t>
            </a:r>
            <a:r>
              <a:rPr lang="es-ES" sz="1400" err="1">
                <a:latin typeface="Montserrat"/>
              </a:rPr>
              <a:t>example</a:t>
            </a:r>
            <a:r>
              <a:rPr lang="es-ES" sz="1400">
                <a:latin typeface="Montserrat"/>
              </a:rPr>
              <a:t>:  </a:t>
            </a:r>
            <a:r>
              <a:rPr lang="es-ES" sz="1400" err="1">
                <a:latin typeface="Montserrat"/>
              </a:rPr>
              <a:t>Perceptron</a:t>
            </a:r>
            <a:r>
              <a:rPr lang="es-ES" sz="1400">
                <a:latin typeface="Montserrat"/>
              </a:rPr>
              <a:t> 1st </a:t>
            </a:r>
            <a:r>
              <a:rPr lang="es-ES" sz="1400" err="1">
                <a:latin typeface="Montserrat"/>
              </a:rPr>
              <a:t>example</a:t>
            </a:r>
            <a:endParaRPr lang="es-ES" sz="1400">
              <a:latin typeface="Montserrat"/>
            </a:endParaRPr>
          </a:p>
        </p:txBody>
      </p:sp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8854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47" y="1319655"/>
            <a:ext cx="4139030" cy="29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66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98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383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765A272-A7F1-406C-B7AC-AE6069BE1B71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5C2A5126-CD2B-4CE0-B9F7-69220C046227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62979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00D60CFB-1F6B-4775-ACDA-DFA4CE0AF189}"/>
              </a:ext>
            </a:extLst>
          </p:cNvPr>
          <p:cNvSpPr txBox="1">
            <a:spLocks/>
          </p:cNvSpPr>
          <p:nvPr/>
        </p:nvSpPr>
        <p:spPr>
          <a:xfrm>
            <a:off x="7713340" y="200083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Model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185E013-D341-4A2C-AA99-69CAD04B2200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BEF3FE1-418D-4AE6-B2C2-779CDFA5CC13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461AE-D0C6-49F2-96A8-E8B7DE0B7B4C}"/>
              </a:ext>
            </a:extLst>
          </p:cNvPr>
          <p:cNvSpPr/>
          <p:nvPr/>
        </p:nvSpPr>
        <p:spPr>
          <a:xfrm>
            <a:off x="2665827" y="2019209"/>
            <a:ext cx="450991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63D19F5-11D0-4990-B16F-C5ACC392A6F4}"/>
              </a:ext>
            </a:extLst>
          </p:cNvPr>
          <p:cNvCxnSpPr>
            <a:cxnSpLocks/>
          </p:cNvCxnSpPr>
          <p:nvPr/>
        </p:nvCxnSpPr>
        <p:spPr>
          <a:xfrm flipH="1" flipV="1">
            <a:off x="7186024" y="2103111"/>
            <a:ext cx="572308" cy="45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44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E859E90-9712-4A73-9728-79FB87CBFC7A}"/>
              </a:ext>
            </a:extLst>
          </p:cNvPr>
          <p:cNvSpPr/>
          <p:nvPr/>
        </p:nvSpPr>
        <p:spPr>
          <a:xfrm>
            <a:off x="2665827" y="2019209"/>
            <a:ext cx="450991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1797370-3803-4B4B-A848-B2114B516A47}"/>
              </a:ext>
            </a:extLst>
          </p:cNvPr>
          <p:cNvCxnSpPr>
            <a:cxnSpLocks/>
          </p:cNvCxnSpPr>
          <p:nvPr/>
        </p:nvCxnSpPr>
        <p:spPr>
          <a:xfrm flipH="1" flipV="1">
            <a:off x="7186024" y="2103111"/>
            <a:ext cx="572308" cy="45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00D60CFB-1F6B-4775-ACDA-DFA4CE0AF189}"/>
              </a:ext>
            </a:extLst>
          </p:cNvPr>
          <p:cNvSpPr txBox="1">
            <a:spLocks/>
          </p:cNvSpPr>
          <p:nvPr/>
        </p:nvSpPr>
        <p:spPr>
          <a:xfrm>
            <a:off x="7713340" y="200083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Model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185E013-D341-4A2C-AA99-69CAD04B2200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BEF3FE1-418D-4AE6-B2C2-779CDFA5CC13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ED44ECA-2181-4305-90E7-0DAE9D47044E}"/>
              </a:ext>
            </a:extLst>
          </p:cNvPr>
          <p:cNvSpPr/>
          <p:nvPr/>
        </p:nvSpPr>
        <p:spPr>
          <a:xfrm>
            <a:off x="2622405" y="2413353"/>
            <a:ext cx="4749066" cy="72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5C173FB-09BD-4E02-A744-44C22F7424A3}"/>
              </a:ext>
            </a:extLst>
          </p:cNvPr>
          <p:cNvCxnSpPr>
            <a:cxnSpLocks/>
          </p:cNvCxnSpPr>
          <p:nvPr/>
        </p:nvCxnSpPr>
        <p:spPr>
          <a:xfrm flipH="1" flipV="1">
            <a:off x="7371471" y="2678786"/>
            <a:ext cx="626012" cy="41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9F3FAE93-8619-479F-AEFB-E862D7FADFE6}"/>
              </a:ext>
            </a:extLst>
          </p:cNvPr>
          <p:cNvSpPr txBox="1">
            <a:spLocks/>
          </p:cNvSpPr>
          <p:nvPr/>
        </p:nvSpPr>
        <p:spPr>
          <a:xfrm>
            <a:off x="7952491" y="2571750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418847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E859E90-9712-4A73-9728-79FB87CBFC7A}"/>
              </a:ext>
            </a:extLst>
          </p:cNvPr>
          <p:cNvSpPr/>
          <p:nvPr/>
        </p:nvSpPr>
        <p:spPr>
          <a:xfrm>
            <a:off x="2665827" y="2019209"/>
            <a:ext cx="450991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1797370-3803-4B4B-A848-B2114B516A47}"/>
              </a:ext>
            </a:extLst>
          </p:cNvPr>
          <p:cNvCxnSpPr>
            <a:cxnSpLocks/>
          </p:cNvCxnSpPr>
          <p:nvPr/>
        </p:nvCxnSpPr>
        <p:spPr>
          <a:xfrm flipH="1" flipV="1">
            <a:off x="7186024" y="2103111"/>
            <a:ext cx="572308" cy="45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00D60CFB-1F6B-4775-ACDA-DFA4CE0AF189}"/>
              </a:ext>
            </a:extLst>
          </p:cNvPr>
          <p:cNvSpPr txBox="1">
            <a:spLocks/>
          </p:cNvSpPr>
          <p:nvPr/>
        </p:nvSpPr>
        <p:spPr>
          <a:xfrm>
            <a:off x="7713340" y="200083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Model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185E013-D341-4A2C-AA99-69CAD04B2200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BEF3FE1-418D-4AE6-B2C2-779CDFA5CC13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ED44ECA-2181-4305-90E7-0DAE9D47044E}"/>
              </a:ext>
            </a:extLst>
          </p:cNvPr>
          <p:cNvSpPr/>
          <p:nvPr/>
        </p:nvSpPr>
        <p:spPr>
          <a:xfrm>
            <a:off x="2622405" y="2413353"/>
            <a:ext cx="4749066" cy="72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5C173FB-09BD-4E02-A744-44C22F7424A3}"/>
              </a:ext>
            </a:extLst>
          </p:cNvPr>
          <p:cNvCxnSpPr>
            <a:cxnSpLocks/>
          </p:cNvCxnSpPr>
          <p:nvPr/>
        </p:nvCxnSpPr>
        <p:spPr>
          <a:xfrm flipH="1" flipV="1">
            <a:off x="7371471" y="2678786"/>
            <a:ext cx="626012" cy="41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9F3FAE93-8619-479F-AEFB-E862D7FADFE6}"/>
              </a:ext>
            </a:extLst>
          </p:cNvPr>
          <p:cNvSpPr txBox="1">
            <a:spLocks/>
          </p:cNvSpPr>
          <p:nvPr/>
        </p:nvSpPr>
        <p:spPr>
          <a:xfrm>
            <a:off x="7952491" y="2571750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Compilation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7E296F5-29D1-4730-BA3B-729B4D75E2CE}"/>
              </a:ext>
            </a:extLst>
          </p:cNvPr>
          <p:cNvCxnSpPr>
            <a:cxnSpLocks/>
          </p:cNvCxnSpPr>
          <p:nvPr/>
        </p:nvCxnSpPr>
        <p:spPr>
          <a:xfrm flipV="1">
            <a:off x="1983545" y="3524133"/>
            <a:ext cx="664965" cy="182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5EAA9FCF-4C2E-4C5E-8F7D-EA36CAF45599}"/>
              </a:ext>
            </a:extLst>
          </p:cNvPr>
          <p:cNvSpPr txBox="1">
            <a:spLocks/>
          </p:cNvSpPr>
          <p:nvPr/>
        </p:nvSpPr>
        <p:spPr>
          <a:xfrm>
            <a:off x="1134569" y="3558759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Training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368FBCD-4760-47BA-A8A2-16D37D4DABD9}"/>
              </a:ext>
            </a:extLst>
          </p:cNvPr>
          <p:cNvSpPr/>
          <p:nvPr/>
        </p:nvSpPr>
        <p:spPr>
          <a:xfrm>
            <a:off x="2665826" y="3298497"/>
            <a:ext cx="5880297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34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4894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– Day 4 and 5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3"/>
          </p:nvPr>
        </p:nvSpPr>
        <p:spPr>
          <a:xfrm>
            <a:off x="2998470" y="2163522"/>
            <a:ext cx="314706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arquitectures and optimization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02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E859E90-9712-4A73-9728-79FB87CBFC7A}"/>
              </a:ext>
            </a:extLst>
          </p:cNvPr>
          <p:cNvSpPr/>
          <p:nvPr/>
        </p:nvSpPr>
        <p:spPr>
          <a:xfrm>
            <a:off x="2665827" y="2019209"/>
            <a:ext cx="450991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1797370-3803-4B4B-A848-B2114B516A47}"/>
              </a:ext>
            </a:extLst>
          </p:cNvPr>
          <p:cNvCxnSpPr>
            <a:cxnSpLocks/>
          </p:cNvCxnSpPr>
          <p:nvPr/>
        </p:nvCxnSpPr>
        <p:spPr>
          <a:xfrm flipH="1" flipV="1">
            <a:off x="7186024" y="2103111"/>
            <a:ext cx="572308" cy="45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00D60CFB-1F6B-4775-ACDA-DFA4CE0AF189}"/>
              </a:ext>
            </a:extLst>
          </p:cNvPr>
          <p:cNvSpPr txBox="1">
            <a:spLocks/>
          </p:cNvSpPr>
          <p:nvPr/>
        </p:nvSpPr>
        <p:spPr>
          <a:xfrm>
            <a:off x="7713340" y="200083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Model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185E013-D341-4A2C-AA99-69CAD04B2200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BEF3FE1-418D-4AE6-B2C2-779CDFA5CC13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ED44ECA-2181-4305-90E7-0DAE9D47044E}"/>
              </a:ext>
            </a:extLst>
          </p:cNvPr>
          <p:cNvSpPr/>
          <p:nvPr/>
        </p:nvSpPr>
        <p:spPr>
          <a:xfrm>
            <a:off x="2622405" y="2413353"/>
            <a:ext cx="4749066" cy="72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5C173FB-09BD-4E02-A744-44C22F7424A3}"/>
              </a:ext>
            </a:extLst>
          </p:cNvPr>
          <p:cNvCxnSpPr>
            <a:cxnSpLocks/>
          </p:cNvCxnSpPr>
          <p:nvPr/>
        </p:nvCxnSpPr>
        <p:spPr>
          <a:xfrm flipH="1" flipV="1">
            <a:off x="7371471" y="2678786"/>
            <a:ext cx="626012" cy="41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9F3FAE93-8619-479F-AEFB-E862D7FADFE6}"/>
              </a:ext>
            </a:extLst>
          </p:cNvPr>
          <p:cNvSpPr txBox="1">
            <a:spLocks/>
          </p:cNvSpPr>
          <p:nvPr/>
        </p:nvSpPr>
        <p:spPr>
          <a:xfrm>
            <a:off x="7952491" y="2571750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Compilation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7E296F5-29D1-4730-BA3B-729B4D75E2CE}"/>
              </a:ext>
            </a:extLst>
          </p:cNvPr>
          <p:cNvCxnSpPr>
            <a:cxnSpLocks/>
          </p:cNvCxnSpPr>
          <p:nvPr/>
        </p:nvCxnSpPr>
        <p:spPr>
          <a:xfrm flipV="1">
            <a:off x="1983545" y="3524133"/>
            <a:ext cx="664965" cy="182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5EAA9FCF-4C2E-4C5E-8F7D-EA36CAF45599}"/>
              </a:ext>
            </a:extLst>
          </p:cNvPr>
          <p:cNvSpPr txBox="1">
            <a:spLocks/>
          </p:cNvSpPr>
          <p:nvPr/>
        </p:nvSpPr>
        <p:spPr>
          <a:xfrm>
            <a:off x="1134569" y="3558759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Training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368FBCD-4760-47BA-A8A2-16D37D4DABD9}"/>
              </a:ext>
            </a:extLst>
          </p:cNvPr>
          <p:cNvSpPr/>
          <p:nvPr/>
        </p:nvSpPr>
        <p:spPr>
          <a:xfrm>
            <a:off x="2665826" y="3298497"/>
            <a:ext cx="5880297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59A2D5-A358-4BA3-86B4-CA6A739E0278}"/>
              </a:ext>
            </a:extLst>
          </p:cNvPr>
          <p:cNvSpPr txBox="1"/>
          <p:nvPr/>
        </p:nvSpPr>
        <p:spPr>
          <a:xfrm>
            <a:off x="1559756" y="3834694"/>
            <a:ext cx="4271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Model prediction for 60 cm: 23.622007 Direct conversion value: 23.622060 Connection weight: 0.393700 Connection bias: 0.000007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968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20;p44">
            <a:extLst>
              <a:ext uri="{FF2B5EF4-FFF2-40B4-BE49-F238E27FC236}">
                <a16:creationId xmlns:a16="http://schemas.microsoft.com/office/drawing/2014/main" id="{DCAF33B4-35C0-4B55-8AB8-434CE72C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443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Neurons - First example: Learning neuron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5E9C5-3873-4903-8E38-20A560F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314"/>
            <a:ext cx="2559100" cy="18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F8B19D-151F-46AD-B3E9-3CDDE485A738}"/>
              </a:ext>
            </a:extLst>
          </p:cNvPr>
          <p:cNvSpPr txBox="1"/>
          <p:nvPr/>
        </p:nvSpPr>
        <p:spPr>
          <a:xfrm>
            <a:off x="2593731" y="1556087"/>
            <a:ext cx="6979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units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perceptron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s-ES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mean_squared_error</a:t>
            </a:r>
            <a:r>
              <a:rPr lang="es-ES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s-ES">
                <a:latin typeface="Courier New" panose="02070309020205020404" pitchFamily="49" charset="0"/>
              </a:rPr>
              <a:t>)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s-E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(cm,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inches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s-E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s-ES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s-E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369E231-76FF-4BB9-916D-92EF719FA271}"/>
              </a:ext>
            </a:extLst>
          </p:cNvPr>
          <p:cNvSpPr/>
          <p:nvPr/>
        </p:nvSpPr>
        <p:spPr>
          <a:xfrm>
            <a:off x="2665827" y="1583413"/>
            <a:ext cx="640783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E859E90-9712-4A73-9728-79FB87CBFC7A}"/>
              </a:ext>
            </a:extLst>
          </p:cNvPr>
          <p:cNvSpPr/>
          <p:nvPr/>
        </p:nvSpPr>
        <p:spPr>
          <a:xfrm>
            <a:off x="2665827" y="2019209"/>
            <a:ext cx="4509915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1797370-3803-4B4B-A848-B2114B516A47}"/>
              </a:ext>
            </a:extLst>
          </p:cNvPr>
          <p:cNvCxnSpPr>
            <a:cxnSpLocks/>
          </p:cNvCxnSpPr>
          <p:nvPr/>
        </p:nvCxnSpPr>
        <p:spPr>
          <a:xfrm flipH="1" flipV="1">
            <a:off x="7186024" y="2103111"/>
            <a:ext cx="572308" cy="45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00D60CFB-1F6B-4775-ACDA-DFA4CE0AF189}"/>
              </a:ext>
            </a:extLst>
          </p:cNvPr>
          <p:cNvSpPr txBox="1">
            <a:spLocks/>
          </p:cNvSpPr>
          <p:nvPr/>
        </p:nvSpPr>
        <p:spPr>
          <a:xfrm>
            <a:off x="7713340" y="2000830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Model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185E013-D341-4A2C-AA99-69CAD04B2200}"/>
              </a:ext>
            </a:extLst>
          </p:cNvPr>
          <p:cNvCxnSpPr>
            <a:cxnSpLocks/>
          </p:cNvCxnSpPr>
          <p:nvPr/>
        </p:nvCxnSpPr>
        <p:spPr>
          <a:xfrm>
            <a:off x="1828800" y="1335002"/>
            <a:ext cx="837027" cy="248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461;p52">
            <a:extLst>
              <a:ext uri="{FF2B5EF4-FFF2-40B4-BE49-F238E27FC236}">
                <a16:creationId xmlns:a16="http://schemas.microsoft.com/office/drawing/2014/main" id="{3BEF3FE1-418D-4AE6-B2C2-779CDFA5CC13}"/>
              </a:ext>
            </a:extLst>
          </p:cNvPr>
          <p:cNvSpPr txBox="1">
            <a:spLocks/>
          </p:cNvSpPr>
          <p:nvPr/>
        </p:nvSpPr>
        <p:spPr>
          <a:xfrm>
            <a:off x="941681" y="1132443"/>
            <a:ext cx="88711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Definition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ED44ECA-2181-4305-90E7-0DAE9D47044E}"/>
              </a:ext>
            </a:extLst>
          </p:cNvPr>
          <p:cNvSpPr/>
          <p:nvPr/>
        </p:nvSpPr>
        <p:spPr>
          <a:xfrm>
            <a:off x="2622405" y="2413353"/>
            <a:ext cx="4749066" cy="72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5C173FB-09BD-4E02-A744-44C22F7424A3}"/>
              </a:ext>
            </a:extLst>
          </p:cNvPr>
          <p:cNvCxnSpPr>
            <a:cxnSpLocks/>
          </p:cNvCxnSpPr>
          <p:nvPr/>
        </p:nvCxnSpPr>
        <p:spPr>
          <a:xfrm flipH="1" flipV="1">
            <a:off x="7371471" y="2678786"/>
            <a:ext cx="626012" cy="41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1;p52">
            <a:extLst>
              <a:ext uri="{FF2B5EF4-FFF2-40B4-BE49-F238E27FC236}">
                <a16:creationId xmlns:a16="http://schemas.microsoft.com/office/drawing/2014/main" id="{9F3FAE93-8619-479F-AEFB-E862D7FADFE6}"/>
              </a:ext>
            </a:extLst>
          </p:cNvPr>
          <p:cNvSpPr txBox="1">
            <a:spLocks/>
          </p:cNvSpPr>
          <p:nvPr/>
        </p:nvSpPr>
        <p:spPr>
          <a:xfrm>
            <a:off x="7952491" y="2571750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Compilation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7E296F5-29D1-4730-BA3B-729B4D75E2CE}"/>
              </a:ext>
            </a:extLst>
          </p:cNvPr>
          <p:cNvCxnSpPr>
            <a:cxnSpLocks/>
          </p:cNvCxnSpPr>
          <p:nvPr/>
        </p:nvCxnSpPr>
        <p:spPr>
          <a:xfrm flipV="1">
            <a:off x="1983545" y="3524133"/>
            <a:ext cx="664965" cy="182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461;p52">
            <a:extLst>
              <a:ext uri="{FF2B5EF4-FFF2-40B4-BE49-F238E27FC236}">
                <a16:creationId xmlns:a16="http://schemas.microsoft.com/office/drawing/2014/main" id="{5EAA9FCF-4C2E-4C5E-8F7D-EA36CAF45599}"/>
              </a:ext>
            </a:extLst>
          </p:cNvPr>
          <p:cNvSpPr txBox="1">
            <a:spLocks/>
          </p:cNvSpPr>
          <p:nvPr/>
        </p:nvSpPr>
        <p:spPr>
          <a:xfrm>
            <a:off x="1134569" y="3558759"/>
            <a:ext cx="1008629" cy="405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>
                <a:latin typeface="Montserrat" panose="00000500000000000000" pitchFamily="2" charset="0"/>
              </a:rPr>
              <a:t>Training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368FBCD-4760-47BA-A8A2-16D37D4DABD9}"/>
              </a:ext>
            </a:extLst>
          </p:cNvPr>
          <p:cNvSpPr/>
          <p:nvPr/>
        </p:nvSpPr>
        <p:spPr>
          <a:xfrm>
            <a:off x="2665826" y="3298497"/>
            <a:ext cx="5880297" cy="260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59A2D5-A358-4BA3-86B4-CA6A739E0278}"/>
              </a:ext>
            </a:extLst>
          </p:cNvPr>
          <p:cNvSpPr txBox="1"/>
          <p:nvPr/>
        </p:nvSpPr>
        <p:spPr>
          <a:xfrm>
            <a:off x="1559756" y="3834694"/>
            <a:ext cx="4271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Model prediction for 60 cm: 23.622007 Direct conversion value: 23.622060 Connection weight: 0.393700 Connection bias: 0.000007</a:t>
            </a:r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284;p40">
                <a:extLst>
                  <a:ext uri="{FF2B5EF4-FFF2-40B4-BE49-F238E27FC236}">
                    <a16:creationId xmlns:a16="http://schemas.microsoft.com/office/drawing/2014/main" id="{4F06A988-7219-4F1D-8F16-6EA61B9D83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583" y="4200490"/>
                <a:ext cx="1792749" cy="400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0" i="0" u="none" strike="noStrike" cap="none">
                    <a:solidFill>
                      <a:schemeClr val="accent1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Vidaloka"/>
                  <a:buNone/>
                  <a:defRPr sz="2400" b="1" i="0" u="none" strike="noStrike" cap="none">
                    <a:solidFill>
                      <a:schemeClr val="dk2"/>
                    </a:solidFill>
                    <a:latin typeface="Vidaloka"/>
                    <a:ea typeface="Vidaloka"/>
                    <a:cs typeface="Vidaloka"/>
                    <a:sym typeface="Vidaloka"/>
                  </a:defRPr>
                </a:lvl9pPr>
              </a:lstStyle>
              <a:p>
                <a:pPr marL="0" indent="0" algn="l">
                  <a:buClr>
                    <a:schemeClr val="accen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=0.393701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s-ES" sz="1400">
                  <a:latin typeface="Montserrat"/>
                </a:endParaRPr>
              </a:p>
            </p:txBody>
          </p:sp>
        </mc:Choice>
        <mc:Fallback xmlns="">
          <p:sp>
            <p:nvSpPr>
              <p:cNvPr id="23" name="Google Shape;284;p40">
                <a:extLst>
                  <a:ext uri="{FF2B5EF4-FFF2-40B4-BE49-F238E27FC236}">
                    <a16:creationId xmlns:a16="http://schemas.microsoft.com/office/drawing/2014/main" id="{4F06A988-7219-4F1D-8F16-6EA61B9D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83" y="4200490"/>
                <a:ext cx="1792749" cy="4001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94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24367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424370" y="1630231"/>
            <a:ext cx="1146436" cy="43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Plumcake</a:t>
            </a: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04872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424370" y="1630231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Plumcake</a:t>
            </a:r>
          </a:p>
          <a:p>
            <a:pPr marL="0" indent="0" algn="l"/>
            <a:endParaRPr lang="en-US">
              <a:sym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Oil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200g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Sugar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300g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Vanilla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1 </a:t>
            </a:r>
            <a:r>
              <a:rPr lang="es-ES" sz="1400" err="1">
                <a:solidFill>
                  <a:schemeClr val="tx1"/>
                </a:solidFill>
                <a:latin typeface="Montserrat"/>
              </a:rPr>
              <a:t>bean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/4 </a:t>
            </a:r>
            <a:r>
              <a:rPr lang="es-ES" sz="1400" err="1">
                <a:solidFill>
                  <a:schemeClr val="tx1"/>
                </a:solidFill>
                <a:latin typeface="Montserrat"/>
              </a:rPr>
              <a:t>droplets</a:t>
            </a:r>
            <a:endParaRPr lang="es-ES" sz="1400">
              <a:solidFill>
                <a:schemeClr val="tx1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Eggs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4 </a:t>
            </a:r>
            <a:r>
              <a:rPr lang="es-ES" sz="1400" err="1">
                <a:solidFill>
                  <a:schemeClr val="tx1"/>
                </a:solidFill>
                <a:latin typeface="Montserrat"/>
              </a:rPr>
              <a:t>units</a:t>
            </a:r>
            <a:endParaRPr lang="es-ES" sz="1400">
              <a:solidFill>
                <a:schemeClr val="tx1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solidFill>
                  <a:schemeClr val="tx1"/>
                </a:solidFill>
                <a:latin typeface="Montserrat"/>
              </a:rPr>
              <a:t>Bananas – 4 </a:t>
            </a:r>
            <a:r>
              <a:rPr lang="es-ES" sz="1400" err="1">
                <a:solidFill>
                  <a:schemeClr val="tx1"/>
                </a:solidFill>
                <a:latin typeface="Montserrat"/>
              </a:rPr>
              <a:t>units</a:t>
            </a:r>
            <a:endParaRPr lang="es-ES" sz="1400">
              <a:solidFill>
                <a:schemeClr val="tx1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Yeast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5g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chemeClr val="tx1"/>
                </a:solidFill>
                <a:latin typeface="Montserrat"/>
              </a:rPr>
              <a:t>Flour</a:t>
            </a:r>
            <a:r>
              <a:rPr lang="es-ES" sz="1400">
                <a:solidFill>
                  <a:schemeClr val="tx1"/>
                </a:solidFill>
                <a:latin typeface="Montserrat"/>
              </a:rPr>
              <a:t> – 375 g</a:t>
            </a:r>
          </a:p>
          <a:p>
            <a:pPr marL="285750" indent="-285750" algn="l">
              <a:buFont typeface="Arial"/>
              <a:buChar char="•"/>
            </a:pP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59384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426942" y="1630231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Plumcake</a:t>
            </a:r>
          </a:p>
          <a:p>
            <a:pPr marL="0" indent="0" algn="l"/>
            <a:endParaRPr lang="en-US">
              <a:sym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Oil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200g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Sugar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Vanilla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1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bean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/4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droplets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Eggs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solidFill>
                  <a:srgbClr val="00B0F0"/>
                </a:solidFill>
                <a:latin typeface="Montserrat"/>
              </a:rPr>
              <a:t>Bananas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Yeast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5g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Flour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375 g</a:t>
            </a:r>
          </a:p>
          <a:p>
            <a:pPr marL="285750" indent="-285750" algn="l">
              <a:buFont typeface="Arial"/>
              <a:buChar char="•"/>
            </a:pP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6365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842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426942" y="1630231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Plumcake</a:t>
            </a:r>
          </a:p>
          <a:p>
            <a:pPr marL="0" indent="0" algn="l"/>
            <a:endParaRPr lang="en-US">
              <a:sym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Oil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200g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Sugar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Vanilla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1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bean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/4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droplets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Eggs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solidFill>
                  <a:srgbClr val="00B0F0"/>
                </a:solidFill>
                <a:latin typeface="Montserrat"/>
              </a:rPr>
              <a:t>Bananas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Yeast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5g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Flour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375 g</a:t>
            </a:r>
          </a:p>
          <a:p>
            <a:pPr marL="285750" indent="-285750" algn="l">
              <a:buFont typeface="Arial"/>
              <a:buChar char="•"/>
            </a:pP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C5DD9E-49B7-408E-8088-09899F576CC5}"/>
              </a:ext>
            </a:extLst>
          </p:cNvPr>
          <p:cNvSpPr/>
          <p:nvPr/>
        </p:nvSpPr>
        <p:spPr>
          <a:xfrm rot="5400000">
            <a:off x="3014336" y="2135149"/>
            <a:ext cx="1032280" cy="120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367A0167-3E74-4D05-A18C-912120572111}"/>
              </a:ext>
            </a:extLst>
          </p:cNvPr>
          <p:cNvSpPr txBox="1">
            <a:spLocks/>
          </p:cNvSpPr>
          <p:nvPr/>
        </p:nvSpPr>
        <p:spPr>
          <a:xfrm>
            <a:off x="2794153" y="3274793"/>
            <a:ext cx="1472645" cy="4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Non </a:t>
            </a:r>
            <a:r>
              <a:rPr lang="es-ES" sz="1400" b="1" err="1">
                <a:latin typeface="Montserrat"/>
                <a:sym typeface="Montserrat"/>
              </a:rPr>
              <a:t>linearity</a:t>
            </a:r>
            <a:r>
              <a:rPr lang="es-ES" sz="1400" b="1">
                <a:latin typeface="Montserrat"/>
                <a:sym typeface="Montserrat"/>
              </a:rPr>
              <a:t>!</a:t>
            </a: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30327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426942" y="1630231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Plumcake</a:t>
            </a:r>
          </a:p>
          <a:p>
            <a:pPr marL="0" indent="0" algn="l"/>
            <a:endParaRPr lang="en-US">
              <a:sym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Oil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200g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Sugar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300g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Vanilla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1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bean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/4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droplets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Eggs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solidFill>
                  <a:srgbClr val="00B0F0"/>
                </a:solidFill>
                <a:latin typeface="Montserrat"/>
              </a:rPr>
              <a:t>Bananas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4 </a:t>
            </a:r>
            <a:r>
              <a:rPr lang="es-ES" sz="1400" err="1">
                <a:solidFill>
                  <a:srgbClr val="00B050"/>
                </a:solidFill>
                <a:latin typeface="Montserrat"/>
              </a:rPr>
              <a:t>units</a:t>
            </a:r>
            <a:endParaRPr lang="es-ES" sz="1400">
              <a:solidFill>
                <a:srgbClr val="00B050"/>
              </a:solidFill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Yeast</a:t>
            </a:r>
            <a:r>
              <a:rPr lang="es-ES" sz="1400">
                <a:latin typeface="Montserrat"/>
              </a:rPr>
              <a:t> 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5g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solidFill>
                  <a:srgbClr val="00B0F0"/>
                </a:solidFill>
                <a:latin typeface="Montserrat"/>
              </a:rPr>
              <a:t>Flour</a:t>
            </a:r>
            <a:r>
              <a:rPr lang="es-ES" sz="1400">
                <a:solidFill>
                  <a:srgbClr val="00B0F0"/>
                </a:solidFill>
                <a:latin typeface="Montserrat"/>
              </a:rPr>
              <a:t> </a:t>
            </a:r>
            <a:r>
              <a:rPr lang="es-ES" sz="1400">
                <a:latin typeface="Montserrat"/>
              </a:rPr>
              <a:t>– </a:t>
            </a:r>
            <a:r>
              <a:rPr lang="es-ES" sz="1400">
                <a:solidFill>
                  <a:srgbClr val="00B050"/>
                </a:solidFill>
                <a:latin typeface="Montserrat"/>
              </a:rPr>
              <a:t>375 g</a:t>
            </a:r>
          </a:p>
          <a:p>
            <a:pPr marL="285750" indent="-285750" algn="l">
              <a:buFont typeface="Arial"/>
              <a:buChar char="•"/>
            </a:pP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1026" name="Picture 2" descr="Plum cake de platano, miel y nueces | Beiker">
            <a:extLst>
              <a:ext uri="{FF2B5EF4-FFF2-40B4-BE49-F238E27FC236}">
                <a16:creationId xmlns:a16="http://schemas.microsoft.com/office/drawing/2014/main" id="{E7708C69-A2BB-45C3-8568-B0E7DF56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76" y="3523764"/>
            <a:ext cx="1749939" cy="98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9;p39">
            <a:extLst>
              <a:ext uri="{FF2B5EF4-FFF2-40B4-BE49-F238E27FC236}">
                <a16:creationId xmlns:a16="http://schemas.microsoft.com/office/drawing/2014/main" id="{104EB329-4B74-41B6-B22C-446D6523F716}"/>
              </a:ext>
            </a:extLst>
          </p:cNvPr>
          <p:cNvSpPr txBox="1">
            <a:spLocks/>
          </p:cNvSpPr>
          <p:nvPr/>
        </p:nvSpPr>
        <p:spPr>
          <a:xfrm>
            <a:off x="6252195" y="4450383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Banana plumcake </a:t>
            </a:r>
            <a:r>
              <a:rPr lang="es-ES" sz="800"/>
              <a:t>[11]</a:t>
            </a:r>
            <a:endParaRPr lang="en-US" sz="80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647586F-79E0-4EB5-8B98-B8BF0DAC151E}"/>
              </a:ext>
            </a:extLst>
          </p:cNvPr>
          <p:cNvSpPr/>
          <p:nvPr/>
        </p:nvSpPr>
        <p:spPr>
          <a:xfrm rot="5400000">
            <a:off x="3014336" y="2135149"/>
            <a:ext cx="1032280" cy="120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10AB89FE-6EC3-4BED-A6EB-D326612BD48C}"/>
              </a:ext>
            </a:extLst>
          </p:cNvPr>
          <p:cNvSpPr txBox="1">
            <a:spLocks/>
          </p:cNvSpPr>
          <p:nvPr/>
        </p:nvSpPr>
        <p:spPr>
          <a:xfrm>
            <a:off x="2794153" y="3274793"/>
            <a:ext cx="1472645" cy="4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>
                <a:latin typeface="Montserrat"/>
                <a:sym typeface="Montserrat"/>
              </a:rPr>
              <a:t>Non </a:t>
            </a:r>
            <a:r>
              <a:rPr lang="es-ES" sz="1400" b="1" err="1">
                <a:latin typeface="Montserrat"/>
                <a:sym typeface="Montserrat"/>
              </a:rPr>
              <a:t>linearity</a:t>
            </a:r>
            <a:r>
              <a:rPr lang="es-ES" sz="1400" b="1">
                <a:latin typeface="Montserrat"/>
                <a:sym typeface="Montserrat"/>
              </a:rPr>
              <a:t>!</a:t>
            </a:r>
          </a:p>
          <a:p>
            <a:pPr marL="0" indent="0" algn="l"/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89117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0" indent="0" algn="l"/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1021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????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????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8221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Seminar evaluation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406;p50">
            <a:extLst>
              <a:ext uri="{FF2B5EF4-FFF2-40B4-BE49-F238E27FC236}">
                <a16:creationId xmlns:a16="http://schemas.microsoft.com/office/drawing/2014/main" id="{67FA6403-1EA1-4549-BC80-3EFF2E48D8E5}"/>
              </a:ext>
            </a:extLst>
          </p:cNvPr>
          <p:cNvGrpSpPr/>
          <p:nvPr/>
        </p:nvGrpSpPr>
        <p:grpSpPr>
          <a:xfrm rot="5400000">
            <a:off x="6662203" y="774119"/>
            <a:ext cx="303963" cy="1939826"/>
            <a:chOff x="5063725" y="2159750"/>
            <a:chExt cx="303963" cy="1939826"/>
          </a:xfrm>
        </p:grpSpPr>
        <p:sp>
          <p:nvSpPr>
            <p:cNvPr id="14" name="Google Shape;407;p50">
              <a:extLst>
                <a:ext uri="{FF2B5EF4-FFF2-40B4-BE49-F238E27FC236}">
                  <a16:creationId xmlns:a16="http://schemas.microsoft.com/office/drawing/2014/main" id="{250C33B4-512A-42C8-852A-9131F228DB3B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8;p50">
              <a:extLst>
                <a:ext uri="{FF2B5EF4-FFF2-40B4-BE49-F238E27FC236}">
                  <a16:creationId xmlns:a16="http://schemas.microsoft.com/office/drawing/2014/main" id="{351B46A8-CD89-446F-A5B4-9F0D41365FA5}"/>
                </a:ext>
              </a:extLst>
            </p:cNvPr>
            <p:cNvSpPr/>
            <p:nvPr/>
          </p:nvSpPr>
          <p:spPr>
            <a:xfrm rot="16200000" flipH="1">
              <a:off x="4880386" y="3612338"/>
              <a:ext cx="670577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EEE0AE6C-0E85-46DF-9886-785E8583BD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398725"/>
            <a:ext cx="4247396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1st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(08/03): Dense + CNN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22/03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  <p:sp>
        <p:nvSpPr>
          <p:cNvPr id="24" name="Google Shape;410;p50">
            <a:extLst>
              <a:ext uri="{FF2B5EF4-FFF2-40B4-BE49-F238E27FC236}">
                <a16:creationId xmlns:a16="http://schemas.microsoft.com/office/drawing/2014/main" id="{2D747F8D-A8C1-4951-B891-7017CE57A06C}"/>
              </a:ext>
            </a:extLst>
          </p:cNvPr>
          <p:cNvSpPr txBox="1"/>
          <p:nvPr/>
        </p:nvSpPr>
        <p:spPr>
          <a:xfrm>
            <a:off x="5761509" y="1630782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33%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5" name="Google Shape;410;p50">
            <a:extLst>
              <a:ext uri="{FF2B5EF4-FFF2-40B4-BE49-F238E27FC236}">
                <a16:creationId xmlns:a16="http://schemas.microsoft.com/office/drawing/2014/main" id="{3C8881F5-BFF6-4F9C-A6A7-3E53A7BCF588}"/>
              </a:ext>
            </a:extLst>
          </p:cNvPr>
          <p:cNvSpPr txBox="1"/>
          <p:nvPr/>
        </p:nvSpPr>
        <p:spPr>
          <a:xfrm>
            <a:off x="6731423" y="161140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3533"/>
                </a:solidFill>
                <a:latin typeface="Vidaloka"/>
                <a:ea typeface="Vidaloka"/>
                <a:cs typeface="Vidaloka"/>
                <a:sym typeface="Vidaloka"/>
              </a:rPr>
              <a:t>66%</a:t>
            </a:r>
            <a:endParaRPr sz="2400">
              <a:solidFill>
                <a:srgbClr val="3F3533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2" name="Google Shape;412;p50">
            <a:extLst>
              <a:ext uri="{FF2B5EF4-FFF2-40B4-BE49-F238E27FC236}">
                <a16:creationId xmlns:a16="http://schemas.microsoft.com/office/drawing/2014/main" id="{77A09F7F-337D-41A6-9AEB-27F6FDDF7247}"/>
              </a:ext>
            </a:extLst>
          </p:cNvPr>
          <p:cNvSpPr txBox="1"/>
          <p:nvPr/>
        </p:nvSpPr>
        <p:spPr>
          <a:xfrm>
            <a:off x="5844269" y="1307484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Dense </a:t>
            </a:r>
          </a:p>
        </p:txBody>
      </p:sp>
      <p:sp>
        <p:nvSpPr>
          <p:cNvPr id="44" name="Google Shape;412;p50">
            <a:extLst>
              <a:ext uri="{FF2B5EF4-FFF2-40B4-BE49-F238E27FC236}">
                <a16:creationId xmlns:a16="http://schemas.microsoft.com/office/drawing/2014/main" id="{80607D7B-4FF9-4F34-A968-208985410585}"/>
              </a:ext>
            </a:extLst>
          </p:cNvPr>
          <p:cNvSpPr txBox="1"/>
          <p:nvPr/>
        </p:nvSpPr>
        <p:spPr>
          <a:xfrm>
            <a:off x="6769840" y="1303112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CNN </a:t>
            </a:r>
          </a:p>
        </p:txBody>
      </p:sp>
    </p:spTree>
    <p:extLst>
      <p:ext uri="{BB962C8B-B14F-4D97-AF65-F5344CB8AC3E}">
        <p14:creationId xmlns:p14="http://schemas.microsoft.com/office/powerpoint/2010/main" val="3094319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0" indent="0" algn="l"/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18F8E10-3E75-4525-AFE3-C7CD1AB3D2D3}"/>
              </a:ext>
            </a:extLst>
          </p:cNvPr>
          <p:cNvGraphicFramePr>
            <a:graphicFrameLocks noGrp="1"/>
          </p:cNvGraphicFramePr>
          <p:nvPr/>
        </p:nvGraphicFramePr>
        <p:xfrm>
          <a:off x="4131526" y="1931451"/>
          <a:ext cx="4878655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975731">
                  <a:extLst>
                    <a:ext uri="{9D8B030D-6E8A-4147-A177-3AD203B41FA5}">
                      <a16:colId xmlns:a16="http://schemas.microsoft.com/office/drawing/2014/main" val="110144301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2842466629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107066862"/>
                    </a:ext>
                  </a:extLst>
                </a:gridCol>
                <a:gridCol w="875459">
                  <a:extLst>
                    <a:ext uri="{9D8B030D-6E8A-4147-A177-3AD203B41FA5}">
                      <a16:colId xmlns:a16="http://schemas.microsoft.com/office/drawing/2014/main" val="2402779168"/>
                    </a:ext>
                  </a:extLst>
                </a:gridCol>
                <a:gridCol w="1076003">
                  <a:extLst>
                    <a:ext uri="{9D8B030D-6E8A-4147-A177-3AD203B41FA5}">
                      <a16:colId xmlns:a16="http://schemas.microsoft.com/office/drawing/2014/main" val="3669308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500" b="1" err="1"/>
                        <a:t>Pclass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Fare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Survived</a:t>
                      </a:r>
                      <a:endParaRPr lang="es-E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17.80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1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Female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57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79.65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39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5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0" indent="0" algn="l"/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18F8E10-3E75-4525-AFE3-C7CD1AB3D2D3}"/>
              </a:ext>
            </a:extLst>
          </p:cNvPr>
          <p:cNvGraphicFramePr>
            <a:graphicFrameLocks noGrp="1"/>
          </p:cNvGraphicFramePr>
          <p:nvPr/>
        </p:nvGraphicFramePr>
        <p:xfrm>
          <a:off x="4131526" y="1931451"/>
          <a:ext cx="4878655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975731">
                  <a:extLst>
                    <a:ext uri="{9D8B030D-6E8A-4147-A177-3AD203B41FA5}">
                      <a16:colId xmlns:a16="http://schemas.microsoft.com/office/drawing/2014/main" val="110144301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2842466629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107066862"/>
                    </a:ext>
                  </a:extLst>
                </a:gridCol>
                <a:gridCol w="875459">
                  <a:extLst>
                    <a:ext uri="{9D8B030D-6E8A-4147-A177-3AD203B41FA5}">
                      <a16:colId xmlns:a16="http://schemas.microsoft.com/office/drawing/2014/main" val="2402779168"/>
                    </a:ext>
                  </a:extLst>
                </a:gridCol>
                <a:gridCol w="1076003">
                  <a:extLst>
                    <a:ext uri="{9D8B030D-6E8A-4147-A177-3AD203B41FA5}">
                      <a16:colId xmlns:a16="http://schemas.microsoft.com/office/drawing/2014/main" val="3669308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500" b="1" err="1"/>
                        <a:t>Pclass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Fare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Survived</a:t>
                      </a:r>
                      <a:endParaRPr lang="es-E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17.80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1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Female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57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79.65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39608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D849AE41-8735-45F0-9451-680E7658F8FC}"/>
              </a:ext>
            </a:extLst>
          </p:cNvPr>
          <p:cNvSpPr/>
          <p:nvPr/>
        </p:nvSpPr>
        <p:spPr>
          <a:xfrm>
            <a:off x="4131526" y="1782659"/>
            <a:ext cx="3711212" cy="6747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11CE432D-BBD3-4A6D-8A0D-AAFFCFBF955D}"/>
              </a:ext>
            </a:extLst>
          </p:cNvPr>
          <p:cNvCxnSpPr>
            <a:stCxn id="4" idx="1"/>
          </p:cNvCxnSpPr>
          <p:nvPr/>
        </p:nvCxnSpPr>
        <p:spPr>
          <a:xfrm rot="16200000" flipV="1">
            <a:off x="2986425" y="192873"/>
            <a:ext cx="601308" cy="2775882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FF101C58-AC74-4E2E-9ED9-00B56D542A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6309" y="1279548"/>
            <a:ext cx="1185915" cy="350072"/>
          </a:xfrm>
          <a:prstGeom prst="curvedConnector3">
            <a:avLst>
              <a:gd name="adj1" fmla="val 103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15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0" indent="0" algn="l"/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18F8E10-3E75-4525-AFE3-C7CD1AB3D2D3}"/>
              </a:ext>
            </a:extLst>
          </p:cNvPr>
          <p:cNvGraphicFramePr>
            <a:graphicFrameLocks noGrp="1"/>
          </p:cNvGraphicFramePr>
          <p:nvPr/>
        </p:nvGraphicFramePr>
        <p:xfrm>
          <a:off x="4131526" y="1931451"/>
          <a:ext cx="4878655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975731">
                  <a:extLst>
                    <a:ext uri="{9D8B030D-6E8A-4147-A177-3AD203B41FA5}">
                      <a16:colId xmlns:a16="http://schemas.microsoft.com/office/drawing/2014/main" val="110144301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2842466629"/>
                    </a:ext>
                  </a:extLst>
                </a:gridCol>
                <a:gridCol w="975731">
                  <a:extLst>
                    <a:ext uri="{9D8B030D-6E8A-4147-A177-3AD203B41FA5}">
                      <a16:colId xmlns:a16="http://schemas.microsoft.com/office/drawing/2014/main" val="107066862"/>
                    </a:ext>
                  </a:extLst>
                </a:gridCol>
                <a:gridCol w="875459">
                  <a:extLst>
                    <a:ext uri="{9D8B030D-6E8A-4147-A177-3AD203B41FA5}">
                      <a16:colId xmlns:a16="http://schemas.microsoft.com/office/drawing/2014/main" val="2402779168"/>
                    </a:ext>
                  </a:extLst>
                </a:gridCol>
                <a:gridCol w="1076003">
                  <a:extLst>
                    <a:ext uri="{9D8B030D-6E8A-4147-A177-3AD203B41FA5}">
                      <a16:colId xmlns:a16="http://schemas.microsoft.com/office/drawing/2014/main" val="3669308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500" b="1" err="1"/>
                        <a:t>Pclass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Fare</a:t>
                      </a:r>
                      <a:endParaRPr lang="es-E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err="1"/>
                        <a:t>Survived</a:t>
                      </a:r>
                      <a:endParaRPr lang="es-E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17.80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1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Female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57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79.65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39608"/>
                  </a:ext>
                </a:extLst>
              </a:tr>
            </a:tbl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D849AE41-8735-45F0-9451-680E7658F8FC}"/>
              </a:ext>
            </a:extLst>
          </p:cNvPr>
          <p:cNvSpPr/>
          <p:nvPr/>
        </p:nvSpPr>
        <p:spPr>
          <a:xfrm>
            <a:off x="4131526" y="1782659"/>
            <a:ext cx="3711212" cy="6747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11CE432D-BBD3-4A6D-8A0D-AAFFCFBF955D}"/>
              </a:ext>
            </a:extLst>
          </p:cNvPr>
          <p:cNvCxnSpPr>
            <a:stCxn id="4" idx="1"/>
          </p:cNvCxnSpPr>
          <p:nvPr/>
        </p:nvCxnSpPr>
        <p:spPr>
          <a:xfrm rot="16200000" flipV="1">
            <a:off x="2986425" y="192873"/>
            <a:ext cx="601308" cy="2775882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FF101C58-AC74-4E2E-9ED9-00B56D542A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6309" y="1279548"/>
            <a:ext cx="1185915" cy="350072"/>
          </a:xfrm>
          <a:prstGeom prst="curvedConnector3">
            <a:avLst>
              <a:gd name="adj1" fmla="val 103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DC2DBBB7-D186-47B6-9018-F10379C2B34E}"/>
              </a:ext>
            </a:extLst>
          </p:cNvPr>
          <p:cNvSpPr/>
          <p:nvPr/>
        </p:nvSpPr>
        <p:spPr>
          <a:xfrm rot="5400000">
            <a:off x="7541240" y="2009076"/>
            <a:ext cx="1861800" cy="1328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84CB8050-19D8-4902-81C4-196D864522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9207" y="3604030"/>
            <a:ext cx="4269547" cy="348992"/>
          </a:xfrm>
          <a:prstGeom prst="curvedConnector3">
            <a:avLst>
              <a:gd name="adj1" fmla="val -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32563D71-7001-454B-A176-ED98700DBCA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06374" y="3260188"/>
            <a:ext cx="1090246" cy="295421"/>
          </a:xfrm>
          <a:prstGeom prst="curvedConnector3">
            <a:avLst>
              <a:gd name="adj1" fmla="val 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67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 err="1">
                <a:latin typeface="Montserrat"/>
              </a:rPr>
              <a:t>Features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 err="1">
                <a:latin typeface="Montserrat"/>
              </a:rPr>
              <a:t>Survived</a:t>
            </a:r>
            <a:r>
              <a:rPr lang="es-ES" sz="1400" b="1">
                <a:latin typeface="Montserrat"/>
              </a:rPr>
              <a:t> (1) </a:t>
            </a:r>
            <a:r>
              <a:rPr lang="es-ES" sz="1400" b="1" err="1">
                <a:latin typeface="Montserrat"/>
              </a:rPr>
              <a:t>or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(0)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9834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713225" y="1108014"/>
            <a:ext cx="378843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Activation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>
                <a:latin typeface="Montserrat"/>
                <a:sym typeface="Montserrat"/>
              </a:rPr>
              <a:t>Defines </a:t>
            </a:r>
            <a:r>
              <a:rPr lang="es-ES" sz="1400" err="1">
                <a:latin typeface="Montserrat"/>
                <a:sym typeface="Montserrat"/>
              </a:rPr>
              <a:t>how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output </a:t>
            </a:r>
            <a:r>
              <a:rPr lang="es-ES" sz="1400" err="1">
                <a:latin typeface="Montserrat"/>
                <a:sym typeface="Montserrat"/>
              </a:rPr>
              <a:t>behaves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respect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weighted</a:t>
            </a:r>
            <a:r>
              <a:rPr lang="es-ES" sz="1400">
                <a:latin typeface="Montserrat"/>
                <a:sym typeface="Montserrat"/>
              </a:rPr>
              <a:t> sum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inputs</a:t>
            </a: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4100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3D27989E-8474-4FF7-B014-C64CB8B7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49" y="1935351"/>
            <a:ext cx="4258086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F5AE85E-0C4A-4802-8BB0-4B672A479A6C}"/>
              </a:ext>
            </a:extLst>
          </p:cNvPr>
          <p:cNvSpPr txBox="1"/>
          <p:nvPr/>
        </p:nvSpPr>
        <p:spPr>
          <a:xfrm>
            <a:off x="5986519" y="4575364"/>
            <a:ext cx="22641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>
                <a:hlinkClick r:id="rId5"/>
              </a:rPr>
              <a:t>https://keras.io/api/layers/activations/</a:t>
            </a:r>
            <a:r>
              <a:rPr lang="es-ES" sz="1000"/>
              <a:t> </a:t>
            </a:r>
          </a:p>
        </p:txBody>
      </p:sp>
      <p:sp>
        <p:nvSpPr>
          <p:cNvPr id="15" name="Google Shape;279;p39">
            <a:extLst>
              <a:ext uri="{FF2B5EF4-FFF2-40B4-BE49-F238E27FC236}">
                <a16:creationId xmlns:a16="http://schemas.microsoft.com/office/drawing/2014/main" id="{932C574B-3561-4EF1-9001-8E7060ACDF39}"/>
              </a:ext>
            </a:extLst>
          </p:cNvPr>
          <p:cNvSpPr txBox="1">
            <a:spLocks/>
          </p:cNvSpPr>
          <p:nvPr/>
        </p:nvSpPr>
        <p:spPr>
          <a:xfrm>
            <a:off x="1565965" y="4502920"/>
            <a:ext cx="2510063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Common</a:t>
            </a:r>
            <a:r>
              <a:rPr lang="es-ES" sz="1000"/>
              <a:t> </a:t>
            </a:r>
            <a:r>
              <a:rPr lang="es-ES" sz="1000" err="1"/>
              <a:t>activation</a:t>
            </a:r>
            <a:r>
              <a:rPr lang="es-ES" sz="1000"/>
              <a:t> </a:t>
            </a:r>
            <a:r>
              <a:rPr lang="es-ES" sz="1000" err="1"/>
              <a:t>functions</a:t>
            </a:r>
            <a:r>
              <a:rPr lang="es-ES" sz="1000"/>
              <a:t> </a:t>
            </a:r>
            <a:r>
              <a:rPr lang="es-ES" sz="800"/>
              <a:t>[12]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95202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713225" y="1108014"/>
            <a:ext cx="3788437" cy="8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Activation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function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r>
              <a:rPr lang="es-ES" sz="1400">
                <a:latin typeface="Montserrat"/>
                <a:sym typeface="Montserrat"/>
              </a:rPr>
              <a:t>Defines </a:t>
            </a:r>
            <a:r>
              <a:rPr lang="es-ES" sz="1400" err="1">
                <a:latin typeface="Montserrat"/>
                <a:sym typeface="Montserrat"/>
              </a:rPr>
              <a:t>how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output </a:t>
            </a:r>
            <a:r>
              <a:rPr lang="es-ES" sz="1400" err="1">
                <a:latin typeface="Montserrat"/>
                <a:sym typeface="Montserrat"/>
              </a:rPr>
              <a:t>behaves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respect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weighted</a:t>
            </a:r>
            <a:r>
              <a:rPr lang="es-ES" sz="1400">
                <a:latin typeface="Montserrat"/>
                <a:sym typeface="Montserrat"/>
              </a:rPr>
              <a:t> sum </a:t>
            </a:r>
            <a:r>
              <a:rPr lang="es-ES" sz="1400" err="1">
                <a:latin typeface="Montserrat"/>
                <a:sym typeface="Montserrat"/>
              </a:rPr>
              <a:t>of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the</a:t>
            </a:r>
            <a:r>
              <a:rPr lang="es-ES" sz="1400">
                <a:latin typeface="Montserrat"/>
                <a:sym typeface="Montserrat"/>
              </a:rPr>
              <a:t> inputs</a:t>
            </a: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4100" name="Picture 4" descr="Commonly used activation functions: (a) Sigmoid, (b) Tanh, (c) ReLU, and (d) LReLU.">
            <a:extLst>
              <a:ext uri="{FF2B5EF4-FFF2-40B4-BE49-F238E27FC236}">
                <a16:creationId xmlns:a16="http://schemas.microsoft.com/office/drawing/2014/main" id="{3D27989E-8474-4FF7-B014-C64CB8B7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49" y="1935351"/>
            <a:ext cx="4258086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F5AE85E-0C4A-4802-8BB0-4B672A479A6C}"/>
              </a:ext>
            </a:extLst>
          </p:cNvPr>
          <p:cNvSpPr txBox="1"/>
          <p:nvPr/>
        </p:nvSpPr>
        <p:spPr>
          <a:xfrm>
            <a:off x="5986519" y="4575364"/>
            <a:ext cx="22641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>
                <a:hlinkClick r:id="rId5"/>
              </a:rPr>
              <a:t>https://keras.io/api/layers/activations/</a:t>
            </a:r>
            <a:r>
              <a:rPr lang="es-ES" sz="1000"/>
              <a:t> </a:t>
            </a:r>
          </a:p>
        </p:txBody>
      </p:sp>
      <p:sp>
        <p:nvSpPr>
          <p:cNvPr id="15" name="Google Shape;279;p39">
            <a:extLst>
              <a:ext uri="{FF2B5EF4-FFF2-40B4-BE49-F238E27FC236}">
                <a16:creationId xmlns:a16="http://schemas.microsoft.com/office/drawing/2014/main" id="{932C574B-3561-4EF1-9001-8E7060ACDF39}"/>
              </a:ext>
            </a:extLst>
          </p:cNvPr>
          <p:cNvSpPr txBox="1">
            <a:spLocks/>
          </p:cNvSpPr>
          <p:nvPr/>
        </p:nvSpPr>
        <p:spPr>
          <a:xfrm>
            <a:off x="1565965" y="4502920"/>
            <a:ext cx="2510063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Common</a:t>
            </a:r>
            <a:r>
              <a:rPr lang="es-ES" sz="1000"/>
              <a:t> </a:t>
            </a:r>
            <a:r>
              <a:rPr lang="es-ES" sz="1000" err="1"/>
              <a:t>activation</a:t>
            </a:r>
            <a:r>
              <a:rPr lang="es-ES" sz="1000"/>
              <a:t> </a:t>
            </a:r>
            <a:r>
              <a:rPr lang="es-ES" sz="1000" err="1"/>
              <a:t>functions</a:t>
            </a:r>
            <a:r>
              <a:rPr lang="es-ES" sz="1000"/>
              <a:t> </a:t>
            </a:r>
            <a:r>
              <a:rPr lang="es-ES" sz="800"/>
              <a:t>[12]</a:t>
            </a:r>
            <a:endParaRPr lang="en-US" sz="80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ECF5326-DFA3-49DE-877C-0AD25698530A}"/>
              </a:ext>
            </a:extLst>
          </p:cNvPr>
          <p:cNvGraphicFramePr>
            <a:graphicFrameLocks noGrp="1"/>
          </p:cNvGraphicFramePr>
          <p:nvPr/>
        </p:nvGraphicFramePr>
        <p:xfrm>
          <a:off x="5497393" y="2109221"/>
          <a:ext cx="2795498" cy="222504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397749">
                  <a:extLst>
                    <a:ext uri="{9D8B030D-6E8A-4147-A177-3AD203B41FA5}">
                      <a16:colId xmlns:a16="http://schemas.microsoft.com/office/drawing/2014/main" val="3166267281"/>
                    </a:ext>
                  </a:extLst>
                </a:gridCol>
                <a:gridCol w="1397749">
                  <a:extLst>
                    <a:ext uri="{9D8B030D-6E8A-4147-A177-3AD203B41FA5}">
                      <a16:colId xmlns:a16="http://schemas.microsoft.com/office/drawing/2014/main" val="661474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1" i="0" u="none" strike="noStrike" cap="none">
                          <a:solidFill>
                            <a:schemeClr val="accent1"/>
                          </a:solidFill>
                          <a:latin typeface="Montserrat"/>
                          <a:cs typeface="Arial"/>
                          <a:sym typeface="Vidaloka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1" i="0" u="none" strike="noStrike" cap="none" err="1">
                          <a:solidFill>
                            <a:schemeClr val="accent1"/>
                          </a:solidFill>
                          <a:latin typeface="Montserrat"/>
                          <a:cs typeface="Arial"/>
                          <a:sym typeface="Arial"/>
                        </a:rPr>
                        <a:t>Out</a:t>
                      </a:r>
                      <a:r>
                        <a:rPr lang="es-ES" sz="1400" b="1" i="0" u="none" strike="noStrike" cap="none">
                          <a:solidFill>
                            <a:schemeClr val="accent1"/>
                          </a:solidFill>
                          <a:latin typeface="Montserrat"/>
                          <a:cs typeface="Arial"/>
                          <a:sym typeface="Arial"/>
                        </a:rPr>
                        <a:t>(z)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6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1.38 E-11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0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0.0069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59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5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0.9933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37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0.9999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41016"/>
                  </a:ext>
                </a:extLst>
              </a:tr>
            </a:tbl>
          </a:graphicData>
        </a:graphic>
      </p:graphicFrame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67D8F7C1-E950-48B0-844A-ED0441653D5A}"/>
              </a:ext>
            </a:extLst>
          </p:cNvPr>
          <p:cNvSpPr txBox="1">
            <a:spLocks/>
          </p:cNvSpPr>
          <p:nvPr/>
        </p:nvSpPr>
        <p:spPr>
          <a:xfrm>
            <a:off x="5707886" y="1237019"/>
            <a:ext cx="2374511" cy="37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Sigmoid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example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value</a:t>
            </a:r>
            <a:endParaRPr lang="es-ES" sz="1400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912AB2E-EE30-4A09-AF98-03B309204AD8}"/>
                  </a:ext>
                </a:extLst>
              </p:cNvPr>
              <p:cNvSpPr txBox="1"/>
              <p:nvPr/>
            </p:nvSpPr>
            <p:spPr>
              <a:xfrm>
                <a:off x="6204152" y="1568194"/>
                <a:ext cx="1381981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912AB2E-EE30-4A09-AF98-03B309204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52" y="1568194"/>
                <a:ext cx="1381981" cy="408317"/>
              </a:xfrm>
              <a:prstGeom prst="rect">
                <a:avLst/>
              </a:prstGeom>
              <a:blipFill>
                <a:blip r:embed="rId6"/>
                <a:stretch>
                  <a:fillRect l="-2212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2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 err="1">
                <a:latin typeface="Montserrat"/>
              </a:rPr>
              <a:t>Features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 err="1">
                <a:latin typeface="Montserrat"/>
              </a:rPr>
              <a:t>Survived</a:t>
            </a:r>
            <a:r>
              <a:rPr lang="es-ES" sz="1400" b="1">
                <a:latin typeface="Montserrat"/>
              </a:rPr>
              <a:t> (1) </a:t>
            </a:r>
            <a:r>
              <a:rPr lang="es-ES" sz="1400" b="1" err="1">
                <a:latin typeface="Montserrat"/>
              </a:rPr>
              <a:t>or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(0)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rate</a:t>
            </a:r>
            <a:r>
              <a:rPr lang="es-ES" sz="1400">
                <a:latin typeface="Montserrat"/>
              </a:rPr>
              <a:t>):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54959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271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 err="1">
                <a:latin typeface="Montserrat"/>
              </a:rPr>
              <a:t>Features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 err="1">
                <a:latin typeface="Montserrat"/>
              </a:rPr>
              <a:t>Survived</a:t>
            </a:r>
            <a:r>
              <a:rPr lang="es-ES" sz="1400" b="1">
                <a:latin typeface="Montserrat"/>
              </a:rPr>
              <a:t> (1) </a:t>
            </a:r>
            <a:r>
              <a:rPr lang="es-ES" sz="1400" b="1" err="1">
                <a:latin typeface="Montserrat"/>
              </a:rPr>
              <a:t>or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(0)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rate</a:t>
            </a:r>
            <a:r>
              <a:rPr lang="es-ES" sz="1400">
                <a:latin typeface="Montserrat"/>
              </a:rPr>
              <a:t>): ????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4537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194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 err="1">
                <a:latin typeface="Montserrat"/>
              </a:rPr>
              <a:t>Features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 err="1">
                <a:latin typeface="Montserrat"/>
              </a:rPr>
              <a:t>Survived</a:t>
            </a:r>
            <a:r>
              <a:rPr lang="es-ES" sz="1400" b="1">
                <a:latin typeface="Montserrat"/>
              </a:rPr>
              <a:t> (1) </a:t>
            </a:r>
            <a:r>
              <a:rPr lang="es-ES" sz="1400" b="1" err="1">
                <a:latin typeface="Montserrat"/>
              </a:rPr>
              <a:t>or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(0)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rate</a:t>
            </a:r>
            <a:r>
              <a:rPr lang="es-ES" sz="1400">
                <a:latin typeface="Montserrat"/>
              </a:rPr>
              <a:t>): </a:t>
            </a:r>
            <a:r>
              <a:rPr lang="es-ES" sz="1400" b="1">
                <a:latin typeface="Montserrat"/>
              </a:rPr>
              <a:t>0.01, 0.001 … 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5327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Neurons - Our first approach: Perceptron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4ED93C-2EFB-453B-BCB9-A0EB40AB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" y="1630231"/>
            <a:ext cx="3997710" cy="2113035"/>
          </a:xfrm>
          <a:prstGeom prst="rect">
            <a:avLst/>
          </a:prstGeom>
        </p:spPr>
      </p:pic>
      <p:sp>
        <p:nvSpPr>
          <p:cNvPr id="6" name="Google Shape;279;p39">
            <a:extLst>
              <a:ext uri="{FF2B5EF4-FFF2-40B4-BE49-F238E27FC236}">
                <a16:creationId xmlns:a16="http://schemas.microsoft.com/office/drawing/2014/main" id="{7443CB1D-4CE0-4D2C-9F1A-CD22CF88C936}"/>
              </a:ext>
            </a:extLst>
          </p:cNvPr>
          <p:cNvSpPr txBox="1">
            <a:spLocks/>
          </p:cNvSpPr>
          <p:nvPr/>
        </p:nvSpPr>
        <p:spPr>
          <a:xfrm>
            <a:off x="1195571" y="3743877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Perceptron</a:t>
            </a:r>
            <a:r>
              <a:rPr lang="es-ES" sz="1000"/>
              <a:t> </a:t>
            </a:r>
            <a:r>
              <a:rPr lang="es-ES" sz="1000" err="1"/>
              <a:t>structure</a:t>
            </a:r>
            <a:r>
              <a:rPr lang="es-ES" sz="1000"/>
              <a:t> </a:t>
            </a:r>
            <a:r>
              <a:rPr lang="es-ES" sz="800"/>
              <a:t>[10]</a:t>
            </a:r>
            <a:endParaRPr lang="en-US" sz="800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AB2A7258-BE95-4383-8281-72872E1F0C83}"/>
              </a:ext>
            </a:extLst>
          </p:cNvPr>
          <p:cNvSpPr txBox="1">
            <a:spLocks/>
          </p:cNvSpPr>
          <p:nvPr/>
        </p:nvSpPr>
        <p:spPr>
          <a:xfrm>
            <a:off x="4297693" y="1136149"/>
            <a:ext cx="4674682" cy="194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/>
            <a:r>
              <a:rPr lang="es-ES" sz="1400" b="1" err="1">
                <a:latin typeface="Montserrat"/>
                <a:sym typeface="Montserrat"/>
              </a:rPr>
              <a:t>Titanic</a:t>
            </a:r>
            <a:r>
              <a:rPr lang="es-ES" sz="1400" b="1">
                <a:latin typeface="Montserrat"/>
                <a:sym typeface="Montserrat"/>
              </a:rPr>
              <a:t> </a:t>
            </a:r>
            <a:r>
              <a:rPr lang="es-ES" sz="1400" b="1" err="1">
                <a:latin typeface="Montserrat"/>
                <a:sym typeface="Montserrat"/>
              </a:rPr>
              <a:t>dataset</a:t>
            </a:r>
            <a:endParaRPr lang="es-ES" sz="1400" b="1">
              <a:latin typeface="Montserrat"/>
              <a:sym typeface="Montserrat"/>
            </a:endParaRPr>
          </a:p>
          <a:p>
            <a:pPr marL="0" indent="0" algn="l"/>
            <a:endParaRPr lang="es-ES" sz="1400" b="1" err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Inputs: </a:t>
            </a:r>
            <a:r>
              <a:rPr lang="es-ES" sz="1400" b="1" err="1">
                <a:latin typeface="Montserrat"/>
              </a:rPr>
              <a:t>Features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>
                <a:latin typeface="Montserrat"/>
              </a:rPr>
              <a:t>Output: </a:t>
            </a:r>
            <a:r>
              <a:rPr lang="es-ES" sz="1400" b="1" err="1">
                <a:latin typeface="Montserrat"/>
              </a:rPr>
              <a:t>Survived</a:t>
            </a:r>
            <a:r>
              <a:rPr lang="es-ES" sz="1400" b="1">
                <a:latin typeface="Montserrat"/>
              </a:rPr>
              <a:t> (1) </a:t>
            </a:r>
            <a:r>
              <a:rPr lang="es-ES" sz="1400" b="1" err="1">
                <a:latin typeface="Montserrat"/>
              </a:rPr>
              <a:t>or</a:t>
            </a:r>
            <a:r>
              <a:rPr lang="es-ES" sz="1400" b="1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not</a:t>
            </a:r>
            <a:r>
              <a:rPr lang="es-ES" sz="1400" b="1">
                <a:latin typeface="Montserrat"/>
              </a:rPr>
              <a:t> (0)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Weights</a:t>
            </a:r>
            <a:r>
              <a:rPr lang="es-ES" sz="1400">
                <a:latin typeface="Montserrat"/>
              </a:rPr>
              <a:t>: ????</a:t>
            </a: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Activation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function</a:t>
            </a:r>
            <a:r>
              <a:rPr lang="es-ES" sz="1400">
                <a:latin typeface="Montserrat"/>
              </a:rPr>
              <a:t>: </a:t>
            </a:r>
            <a:r>
              <a:rPr lang="es-ES" sz="1400" b="1" err="1">
                <a:latin typeface="Montserrat"/>
              </a:rPr>
              <a:t>Sigmoid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1400" err="1">
                <a:latin typeface="Montserrat"/>
              </a:rPr>
              <a:t>Parametrization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rate</a:t>
            </a:r>
            <a:r>
              <a:rPr lang="es-ES" sz="1400">
                <a:latin typeface="Montserrat"/>
              </a:rPr>
              <a:t>): </a:t>
            </a:r>
            <a:r>
              <a:rPr lang="es-ES" sz="1400" b="1">
                <a:latin typeface="Montserrat"/>
              </a:rPr>
              <a:t>0.01, 0.001 … </a:t>
            </a:r>
          </a:p>
          <a:p>
            <a:pPr marL="285750" indent="-285750" algn="l"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D08BCA1F-4307-4169-A758-D5F4B5EBB23E}"/>
              </a:ext>
            </a:extLst>
          </p:cNvPr>
          <p:cNvSpPr txBox="1">
            <a:spLocks/>
          </p:cNvSpPr>
          <p:nvPr/>
        </p:nvSpPr>
        <p:spPr>
          <a:xfrm>
            <a:off x="4238335" y="3658234"/>
            <a:ext cx="4667539" cy="40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Clr>
                <a:schemeClr val="accent1"/>
              </a:buClr>
              <a:buSzPts val="1400"/>
            </a:pPr>
            <a:r>
              <a:rPr lang="es-ES" sz="1400">
                <a:latin typeface="Montserrat"/>
              </a:rPr>
              <a:t>2nd notebook </a:t>
            </a:r>
            <a:r>
              <a:rPr lang="es-ES" sz="1400" err="1">
                <a:latin typeface="Montserrat"/>
              </a:rPr>
              <a:t>example</a:t>
            </a:r>
            <a:r>
              <a:rPr lang="es-ES" sz="1400">
                <a:latin typeface="Montserrat"/>
              </a:rPr>
              <a:t>:  Complete </a:t>
            </a:r>
            <a:r>
              <a:rPr lang="es-ES" sz="1400" err="1">
                <a:latin typeface="Montserrat"/>
              </a:rPr>
              <a:t>perceptron</a:t>
            </a: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239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Seminar evaluation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406;p50">
            <a:extLst>
              <a:ext uri="{FF2B5EF4-FFF2-40B4-BE49-F238E27FC236}">
                <a16:creationId xmlns:a16="http://schemas.microsoft.com/office/drawing/2014/main" id="{67FA6403-1EA1-4549-BC80-3EFF2E48D8E5}"/>
              </a:ext>
            </a:extLst>
          </p:cNvPr>
          <p:cNvGrpSpPr/>
          <p:nvPr/>
        </p:nvGrpSpPr>
        <p:grpSpPr>
          <a:xfrm rot="5400000">
            <a:off x="6662203" y="774119"/>
            <a:ext cx="303963" cy="1939826"/>
            <a:chOff x="5063725" y="2159750"/>
            <a:chExt cx="303963" cy="1939826"/>
          </a:xfrm>
        </p:grpSpPr>
        <p:sp>
          <p:nvSpPr>
            <p:cNvPr id="14" name="Google Shape;407;p50">
              <a:extLst>
                <a:ext uri="{FF2B5EF4-FFF2-40B4-BE49-F238E27FC236}">
                  <a16:creationId xmlns:a16="http://schemas.microsoft.com/office/drawing/2014/main" id="{250C33B4-512A-42C8-852A-9131F228DB3B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8;p50">
              <a:extLst>
                <a:ext uri="{FF2B5EF4-FFF2-40B4-BE49-F238E27FC236}">
                  <a16:creationId xmlns:a16="http://schemas.microsoft.com/office/drawing/2014/main" id="{351B46A8-CD89-446F-A5B4-9F0D41365FA5}"/>
                </a:ext>
              </a:extLst>
            </p:cNvPr>
            <p:cNvSpPr/>
            <p:nvPr/>
          </p:nvSpPr>
          <p:spPr>
            <a:xfrm rot="16200000" flipH="1">
              <a:off x="4880386" y="3612338"/>
              <a:ext cx="670577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EEE0AE6C-0E85-46DF-9886-785E8583BD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398725"/>
            <a:ext cx="4247396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1st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(08/03): Dense + CNN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22/03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2n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(09/03): CNN + </a:t>
            </a:r>
            <a:r>
              <a:rPr lang="es-ES" sz="1400" err="1">
                <a:latin typeface="Montserrat"/>
                <a:sym typeface="Montserrat"/>
              </a:rPr>
              <a:t>Sequential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28/03</a:t>
            </a: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</p:txBody>
      </p:sp>
      <p:sp>
        <p:nvSpPr>
          <p:cNvPr id="24" name="Google Shape;410;p50">
            <a:extLst>
              <a:ext uri="{FF2B5EF4-FFF2-40B4-BE49-F238E27FC236}">
                <a16:creationId xmlns:a16="http://schemas.microsoft.com/office/drawing/2014/main" id="{2D747F8D-A8C1-4951-B891-7017CE57A06C}"/>
              </a:ext>
            </a:extLst>
          </p:cNvPr>
          <p:cNvSpPr txBox="1"/>
          <p:nvPr/>
        </p:nvSpPr>
        <p:spPr>
          <a:xfrm>
            <a:off x="5761509" y="1630782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33%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5" name="Google Shape;410;p50">
            <a:extLst>
              <a:ext uri="{FF2B5EF4-FFF2-40B4-BE49-F238E27FC236}">
                <a16:creationId xmlns:a16="http://schemas.microsoft.com/office/drawing/2014/main" id="{3C8881F5-BFF6-4F9C-A6A7-3E53A7BCF588}"/>
              </a:ext>
            </a:extLst>
          </p:cNvPr>
          <p:cNvSpPr txBox="1"/>
          <p:nvPr/>
        </p:nvSpPr>
        <p:spPr>
          <a:xfrm>
            <a:off x="6731423" y="161140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3533"/>
                </a:solidFill>
                <a:latin typeface="Vidaloka"/>
                <a:ea typeface="Vidaloka"/>
                <a:cs typeface="Vidaloka"/>
                <a:sym typeface="Vidaloka"/>
              </a:rPr>
              <a:t>66%</a:t>
            </a:r>
            <a:endParaRPr sz="2400">
              <a:solidFill>
                <a:srgbClr val="3F3533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26" name="Google Shape;406;p50">
            <a:extLst>
              <a:ext uri="{FF2B5EF4-FFF2-40B4-BE49-F238E27FC236}">
                <a16:creationId xmlns:a16="http://schemas.microsoft.com/office/drawing/2014/main" id="{EC7CE71E-9523-4AFD-8E0A-8B92984CC2AD}"/>
              </a:ext>
            </a:extLst>
          </p:cNvPr>
          <p:cNvGrpSpPr/>
          <p:nvPr/>
        </p:nvGrpSpPr>
        <p:grpSpPr>
          <a:xfrm rot="5400000">
            <a:off x="6662203" y="1863780"/>
            <a:ext cx="303963" cy="1939827"/>
            <a:chOff x="5063725" y="2159750"/>
            <a:chExt cx="303963" cy="1939827"/>
          </a:xfrm>
        </p:grpSpPr>
        <p:sp>
          <p:nvSpPr>
            <p:cNvPr id="27" name="Google Shape;407;p50">
              <a:extLst>
                <a:ext uri="{FF2B5EF4-FFF2-40B4-BE49-F238E27FC236}">
                  <a16:creationId xmlns:a16="http://schemas.microsoft.com/office/drawing/2014/main" id="{CB490C66-6BDF-4860-B416-C225B4159075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8;p50">
              <a:extLst>
                <a:ext uri="{FF2B5EF4-FFF2-40B4-BE49-F238E27FC236}">
                  <a16:creationId xmlns:a16="http://schemas.microsoft.com/office/drawing/2014/main" id="{1612237E-CBFB-419E-AB69-55C36B320A05}"/>
                </a:ext>
              </a:extLst>
            </p:cNvPr>
            <p:cNvSpPr/>
            <p:nvPr/>
          </p:nvSpPr>
          <p:spPr>
            <a:xfrm rot="16200000" flipH="1">
              <a:off x="4735480" y="3467433"/>
              <a:ext cx="960389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10;p50">
            <a:extLst>
              <a:ext uri="{FF2B5EF4-FFF2-40B4-BE49-F238E27FC236}">
                <a16:creationId xmlns:a16="http://schemas.microsoft.com/office/drawing/2014/main" id="{661905F8-B039-42EA-9F71-BFC72302CF49}"/>
              </a:ext>
            </a:extLst>
          </p:cNvPr>
          <p:cNvSpPr txBox="1"/>
          <p:nvPr/>
        </p:nvSpPr>
        <p:spPr>
          <a:xfrm>
            <a:off x="5879089" y="2720412"/>
            <a:ext cx="890751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6" name="Google Shape;410;p50">
            <a:extLst>
              <a:ext uri="{FF2B5EF4-FFF2-40B4-BE49-F238E27FC236}">
                <a16:creationId xmlns:a16="http://schemas.microsoft.com/office/drawing/2014/main" id="{9682B2AF-A097-4C8A-B4C7-90FA03DC1F2E}"/>
              </a:ext>
            </a:extLst>
          </p:cNvPr>
          <p:cNvSpPr txBox="1"/>
          <p:nvPr/>
        </p:nvSpPr>
        <p:spPr>
          <a:xfrm>
            <a:off x="6891174" y="2720412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3533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rgbClr val="3F3533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2" name="Google Shape;412;p50">
            <a:extLst>
              <a:ext uri="{FF2B5EF4-FFF2-40B4-BE49-F238E27FC236}">
                <a16:creationId xmlns:a16="http://schemas.microsoft.com/office/drawing/2014/main" id="{77A09F7F-337D-41A6-9AEB-27F6FDDF7247}"/>
              </a:ext>
            </a:extLst>
          </p:cNvPr>
          <p:cNvSpPr txBox="1"/>
          <p:nvPr/>
        </p:nvSpPr>
        <p:spPr>
          <a:xfrm>
            <a:off x="5844269" y="1307484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Dense </a:t>
            </a:r>
          </a:p>
        </p:txBody>
      </p:sp>
      <p:sp>
        <p:nvSpPr>
          <p:cNvPr id="44" name="Google Shape;412;p50">
            <a:extLst>
              <a:ext uri="{FF2B5EF4-FFF2-40B4-BE49-F238E27FC236}">
                <a16:creationId xmlns:a16="http://schemas.microsoft.com/office/drawing/2014/main" id="{80607D7B-4FF9-4F34-A968-208985410585}"/>
              </a:ext>
            </a:extLst>
          </p:cNvPr>
          <p:cNvSpPr txBox="1"/>
          <p:nvPr/>
        </p:nvSpPr>
        <p:spPr>
          <a:xfrm>
            <a:off x="6769840" y="1303112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CNN </a:t>
            </a:r>
          </a:p>
        </p:txBody>
      </p:sp>
      <p:sp>
        <p:nvSpPr>
          <p:cNvPr id="45" name="Google Shape;412;p50">
            <a:extLst>
              <a:ext uri="{FF2B5EF4-FFF2-40B4-BE49-F238E27FC236}">
                <a16:creationId xmlns:a16="http://schemas.microsoft.com/office/drawing/2014/main" id="{9ACA4F0B-62F2-4A5A-B4C7-F0A89462F28F}"/>
              </a:ext>
            </a:extLst>
          </p:cNvPr>
          <p:cNvSpPr txBox="1"/>
          <p:nvPr/>
        </p:nvSpPr>
        <p:spPr>
          <a:xfrm>
            <a:off x="5965603" y="2378714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CNN </a:t>
            </a:r>
          </a:p>
        </p:txBody>
      </p:sp>
      <p:sp>
        <p:nvSpPr>
          <p:cNvPr id="46" name="Google Shape;412;p50">
            <a:extLst>
              <a:ext uri="{FF2B5EF4-FFF2-40B4-BE49-F238E27FC236}">
                <a16:creationId xmlns:a16="http://schemas.microsoft.com/office/drawing/2014/main" id="{1470936B-2FF2-4DE5-8360-E0B0933CAFFE}"/>
              </a:ext>
            </a:extLst>
          </p:cNvPr>
          <p:cNvSpPr txBox="1"/>
          <p:nvPr/>
        </p:nvSpPr>
        <p:spPr>
          <a:xfrm>
            <a:off x="6823380" y="2374342"/>
            <a:ext cx="96038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Sequential </a:t>
            </a:r>
          </a:p>
        </p:txBody>
      </p:sp>
    </p:spTree>
    <p:extLst>
      <p:ext uri="{BB962C8B-B14F-4D97-AF65-F5344CB8AC3E}">
        <p14:creationId xmlns:p14="http://schemas.microsoft.com/office/powerpoint/2010/main" val="3190342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7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3542EF03-01F3-4BF6-9180-C7EEEE0A1FA0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tensors</a:t>
            </a:r>
            <a:r>
              <a:rPr lang="es-ES" sz="1400" b="1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80624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4;p40">
            <a:extLst>
              <a:ext uri="{FF2B5EF4-FFF2-40B4-BE49-F238E27FC236}">
                <a16:creationId xmlns:a16="http://schemas.microsoft.com/office/drawing/2014/main" id="{5FDBA9AD-8712-4C75-B6EA-368C9CF2BD93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15798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/>
        </p:nvGraphicFramePr>
        <p:xfrm>
          <a:off x="6309066" y="1482285"/>
          <a:ext cx="235868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</a:tbl>
          </a:graphicData>
        </a:graphic>
      </p:graphicFrame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4E897A5B-C4FC-4311-8746-32C9ED17CE93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9236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55823"/>
              </p:ext>
            </p:extLst>
          </p:nvPr>
        </p:nvGraphicFramePr>
        <p:xfrm>
          <a:off x="6309066" y="1482285"/>
          <a:ext cx="2358684" cy="74168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</a:tbl>
          </a:graphicData>
        </a:graphic>
      </p:graphicFrame>
      <p:pic>
        <p:nvPicPr>
          <p:cNvPr id="6156" name="Picture 12" descr="Apple Unveils New M1 Apple Silicon Chip for Macs - MacStories">
            <a:extLst>
              <a:ext uri="{FF2B5EF4-FFF2-40B4-BE49-F238E27FC236}">
                <a16:creationId xmlns:a16="http://schemas.microsoft.com/office/drawing/2014/main" id="{B24E0AB8-328E-4B56-87DB-D03C4074C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3846"/>
          <a:stretch/>
        </p:blipFill>
        <p:spPr bwMode="auto">
          <a:xfrm>
            <a:off x="2901976" y="3077804"/>
            <a:ext cx="1016827" cy="10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9;p39">
            <a:extLst>
              <a:ext uri="{FF2B5EF4-FFF2-40B4-BE49-F238E27FC236}">
                <a16:creationId xmlns:a16="http://schemas.microsoft.com/office/drawing/2014/main" id="{20C8BFCE-811E-4376-B06B-07815BD6CC2A}"/>
              </a:ext>
            </a:extLst>
          </p:cNvPr>
          <p:cNvSpPr txBox="1">
            <a:spLocks/>
          </p:cNvSpPr>
          <p:nvPr/>
        </p:nvSpPr>
        <p:spPr>
          <a:xfrm>
            <a:off x="2476939" y="403226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M1 chip </a:t>
            </a:r>
            <a:r>
              <a:rPr lang="es-ES" sz="800"/>
              <a:t>[14]</a:t>
            </a:r>
            <a:endParaRPr lang="en-US" sz="800"/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1AC882E8-C64C-4F3D-9B53-00C14188AB90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92421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10295"/>
              </p:ext>
            </p:extLst>
          </p:nvPr>
        </p:nvGraphicFramePr>
        <p:xfrm>
          <a:off x="6309066" y="1482285"/>
          <a:ext cx="2358684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73911"/>
                  </a:ext>
                </a:extLst>
              </a:tr>
            </a:tbl>
          </a:graphicData>
        </a:graphic>
      </p:graphicFrame>
      <p:pic>
        <p:nvPicPr>
          <p:cNvPr id="6156" name="Picture 12" descr="Apple Unveils New M1 Apple Silicon Chip for Macs - MacStories">
            <a:extLst>
              <a:ext uri="{FF2B5EF4-FFF2-40B4-BE49-F238E27FC236}">
                <a16:creationId xmlns:a16="http://schemas.microsoft.com/office/drawing/2014/main" id="{B24E0AB8-328E-4B56-87DB-D03C4074C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3846"/>
          <a:stretch/>
        </p:blipFill>
        <p:spPr bwMode="auto">
          <a:xfrm>
            <a:off x="2901976" y="3077804"/>
            <a:ext cx="1016827" cy="10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9;p39">
            <a:extLst>
              <a:ext uri="{FF2B5EF4-FFF2-40B4-BE49-F238E27FC236}">
                <a16:creationId xmlns:a16="http://schemas.microsoft.com/office/drawing/2014/main" id="{20C8BFCE-811E-4376-B06B-07815BD6CC2A}"/>
              </a:ext>
            </a:extLst>
          </p:cNvPr>
          <p:cNvSpPr txBox="1">
            <a:spLocks/>
          </p:cNvSpPr>
          <p:nvPr/>
        </p:nvSpPr>
        <p:spPr>
          <a:xfrm>
            <a:off x="2476939" y="403226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M1 chip </a:t>
            </a:r>
            <a:r>
              <a:rPr lang="es-ES" sz="800"/>
              <a:t>[14]</a:t>
            </a:r>
            <a:endParaRPr lang="en-US" sz="800"/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E9632FFE-4509-44F0-820E-EAF499973E2C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22495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820"/>
              </p:ext>
            </p:extLst>
          </p:nvPr>
        </p:nvGraphicFramePr>
        <p:xfrm>
          <a:off x="6309066" y="1482285"/>
          <a:ext cx="2358684" cy="1483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73911"/>
                  </a:ext>
                </a:extLst>
              </a:tr>
            </a:tbl>
          </a:graphicData>
        </a:graphic>
      </p:graphicFrame>
      <p:pic>
        <p:nvPicPr>
          <p:cNvPr id="6154" name="Picture 10" descr="NVIDIA Tesla V100 32GB HBM2 PCIE Passive - Flytech">
            <a:extLst>
              <a:ext uri="{FF2B5EF4-FFF2-40B4-BE49-F238E27FC236}">
                <a16:creationId xmlns:a16="http://schemas.microsoft.com/office/drawing/2014/main" id="{E8885052-C16B-45DC-B608-89F7EF57E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8" t="4892" r="7476" b="10095"/>
          <a:stretch/>
        </p:blipFill>
        <p:spPr bwMode="auto">
          <a:xfrm>
            <a:off x="4800165" y="3068743"/>
            <a:ext cx="974801" cy="10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pple Unveils New M1 Apple Silicon Chip for Macs - MacStories">
            <a:extLst>
              <a:ext uri="{FF2B5EF4-FFF2-40B4-BE49-F238E27FC236}">
                <a16:creationId xmlns:a16="http://schemas.microsoft.com/office/drawing/2014/main" id="{B24E0AB8-328E-4B56-87DB-D03C4074C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3846"/>
          <a:stretch/>
        </p:blipFill>
        <p:spPr bwMode="auto">
          <a:xfrm>
            <a:off x="2901976" y="3077804"/>
            <a:ext cx="1016827" cy="10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9;p39">
            <a:extLst>
              <a:ext uri="{FF2B5EF4-FFF2-40B4-BE49-F238E27FC236}">
                <a16:creationId xmlns:a16="http://schemas.microsoft.com/office/drawing/2014/main" id="{20C8BFCE-811E-4376-B06B-07815BD6CC2A}"/>
              </a:ext>
            </a:extLst>
          </p:cNvPr>
          <p:cNvSpPr txBox="1">
            <a:spLocks/>
          </p:cNvSpPr>
          <p:nvPr/>
        </p:nvSpPr>
        <p:spPr>
          <a:xfrm>
            <a:off x="2476939" y="403226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M1 chip </a:t>
            </a:r>
            <a:r>
              <a:rPr lang="es-ES" sz="800"/>
              <a:t>[14]</a:t>
            </a:r>
            <a:endParaRPr lang="en-US" sz="800"/>
          </a:p>
        </p:txBody>
      </p:sp>
      <p:sp>
        <p:nvSpPr>
          <p:cNvPr id="18" name="Google Shape;279;p39">
            <a:extLst>
              <a:ext uri="{FF2B5EF4-FFF2-40B4-BE49-F238E27FC236}">
                <a16:creationId xmlns:a16="http://schemas.microsoft.com/office/drawing/2014/main" id="{CD6C44C3-1AE1-4F4C-9642-3E81CB61BC3C}"/>
              </a:ext>
            </a:extLst>
          </p:cNvPr>
          <p:cNvSpPr txBox="1">
            <a:spLocks/>
          </p:cNvSpPr>
          <p:nvPr/>
        </p:nvSpPr>
        <p:spPr>
          <a:xfrm>
            <a:off x="4343836" y="4032263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Nvdia</a:t>
            </a:r>
            <a:r>
              <a:rPr lang="es-ES" sz="1000"/>
              <a:t> Tesla V100 </a:t>
            </a:r>
            <a:r>
              <a:rPr lang="es-ES" sz="800"/>
              <a:t>[15]</a:t>
            </a:r>
            <a:endParaRPr lang="en-US" sz="800"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381C272A-3869-4F53-856C-2E258951CC78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2620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914"/>
              </p:ext>
            </p:extLst>
          </p:nvPr>
        </p:nvGraphicFramePr>
        <p:xfrm>
          <a:off x="6309066" y="1482285"/>
          <a:ext cx="2358684" cy="185420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7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V100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06520"/>
                  </a:ext>
                </a:extLst>
              </a:tr>
            </a:tbl>
          </a:graphicData>
        </a:graphic>
      </p:graphicFrame>
      <p:pic>
        <p:nvPicPr>
          <p:cNvPr id="6154" name="Picture 10" descr="NVIDIA Tesla V100 32GB HBM2 PCIE Passive - Flytech">
            <a:extLst>
              <a:ext uri="{FF2B5EF4-FFF2-40B4-BE49-F238E27FC236}">
                <a16:creationId xmlns:a16="http://schemas.microsoft.com/office/drawing/2014/main" id="{E8885052-C16B-45DC-B608-89F7EF57E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8" t="4892" r="7476" b="10095"/>
          <a:stretch/>
        </p:blipFill>
        <p:spPr bwMode="auto">
          <a:xfrm>
            <a:off x="4800165" y="3068743"/>
            <a:ext cx="974801" cy="10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pple Unveils New M1 Apple Silicon Chip for Macs - MacStories">
            <a:extLst>
              <a:ext uri="{FF2B5EF4-FFF2-40B4-BE49-F238E27FC236}">
                <a16:creationId xmlns:a16="http://schemas.microsoft.com/office/drawing/2014/main" id="{B24E0AB8-328E-4B56-87DB-D03C4074C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3846"/>
          <a:stretch/>
        </p:blipFill>
        <p:spPr bwMode="auto">
          <a:xfrm>
            <a:off x="2901976" y="3077804"/>
            <a:ext cx="1016827" cy="10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9;p39">
            <a:extLst>
              <a:ext uri="{FF2B5EF4-FFF2-40B4-BE49-F238E27FC236}">
                <a16:creationId xmlns:a16="http://schemas.microsoft.com/office/drawing/2014/main" id="{20C8BFCE-811E-4376-B06B-07815BD6CC2A}"/>
              </a:ext>
            </a:extLst>
          </p:cNvPr>
          <p:cNvSpPr txBox="1">
            <a:spLocks/>
          </p:cNvSpPr>
          <p:nvPr/>
        </p:nvSpPr>
        <p:spPr>
          <a:xfrm>
            <a:off x="2476939" y="403226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M1 chip </a:t>
            </a:r>
            <a:r>
              <a:rPr lang="es-ES" sz="800"/>
              <a:t>[14]</a:t>
            </a:r>
            <a:endParaRPr lang="en-US" sz="800"/>
          </a:p>
        </p:txBody>
      </p:sp>
      <p:sp>
        <p:nvSpPr>
          <p:cNvPr id="18" name="Google Shape;279;p39">
            <a:extLst>
              <a:ext uri="{FF2B5EF4-FFF2-40B4-BE49-F238E27FC236}">
                <a16:creationId xmlns:a16="http://schemas.microsoft.com/office/drawing/2014/main" id="{CD6C44C3-1AE1-4F4C-9642-3E81CB61BC3C}"/>
              </a:ext>
            </a:extLst>
          </p:cNvPr>
          <p:cNvSpPr txBox="1">
            <a:spLocks/>
          </p:cNvSpPr>
          <p:nvPr/>
        </p:nvSpPr>
        <p:spPr>
          <a:xfrm>
            <a:off x="4343836" y="4032263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Nvdia</a:t>
            </a:r>
            <a:r>
              <a:rPr lang="es-ES" sz="1000"/>
              <a:t> Tesla V100 </a:t>
            </a:r>
            <a:r>
              <a:rPr lang="es-ES" sz="800"/>
              <a:t>[15]</a:t>
            </a:r>
            <a:endParaRPr lang="en-US" sz="800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4A310BC5-9299-4071-B97D-0BF0111869B7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40759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TensorFlow</a:t>
            </a:r>
            <a:endParaRPr/>
          </a:p>
        </p:txBody>
      </p:sp>
      <p:pic>
        <p:nvPicPr>
          <p:cNvPr id="1028" name="Picture 4" descr="La Salle URL for Android - APK Download">
            <a:extLst>
              <a:ext uri="{FF2B5EF4-FFF2-40B4-BE49-F238E27FC236}">
                <a16:creationId xmlns:a16="http://schemas.microsoft.com/office/drawing/2014/main" id="{5B228BD3-A51E-41CA-BC66-19015E77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9AF6FA9-153B-439C-9FF6-3A53A749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93" y="352023"/>
            <a:ext cx="910678" cy="7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el Core i9-7980XE and Core i9-7960X Conclusion - The Intel Core i9-7980XE  and Core i9-7960X CPU Review Part 1: Workstation">
            <a:extLst>
              <a:ext uri="{FF2B5EF4-FFF2-40B4-BE49-F238E27FC236}">
                <a16:creationId xmlns:a16="http://schemas.microsoft.com/office/drawing/2014/main" id="{11F7289C-52B7-4FD7-9A32-B6569EA0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r="51879" b="12803"/>
          <a:stretch/>
        </p:blipFill>
        <p:spPr bwMode="auto">
          <a:xfrm>
            <a:off x="794825" y="3077804"/>
            <a:ext cx="914400" cy="9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9;p39">
            <a:extLst>
              <a:ext uri="{FF2B5EF4-FFF2-40B4-BE49-F238E27FC236}">
                <a16:creationId xmlns:a16="http://schemas.microsoft.com/office/drawing/2014/main" id="{5EA6D1BC-6C9D-4F46-A347-80A6BD494984}"/>
              </a:ext>
            </a:extLst>
          </p:cNvPr>
          <p:cNvSpPr txBox="1">
            <a:spLocks/>
          </p:cNvSpPr>
          <p:nvPr/>
        </p:nvSpPr>
        <p:spPr>
          <a:xfrm>
            <a:off x="318575" y="4032265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Intel I9 7960XE </a:t>
            </a:r>
            <a:r>
              <a:rPr lang="es-ES" sz="800"/>
              <a:t>[13]</a:t>
            </a:r>
            <a:endParaRPr lang="en-US" sz="80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0C380FE-ADBC-4738-B2FD-7F55990BE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83279"/>
              </p:ext>
            </p:extLst>
          </p:nvPr>
        </p:nvGraphicFramePr>
        <p:xfrm>
          <a:off x="6309066" y="1482285"/>
          <a:ext cx="2358684" cy="2372360"/>
        </p:xfrm>
        <a:graphic>
          <a:graphicData uri="http://schemas.openxmlformats.org/drawingml/2006/table">
            <a:tbl>
              <a:tblPr firstRow="1" bandRow="1">
                <a:tableStyleId>{5690B9E0-E7DB-4005-9A57-2074F94DBAF3}</a:tableStyleId>
              </a:tblPr>
              <a:tblGrid>
                <a:gridCol w="1179342">
                  <a:extLst>
                    <a:ext uri="{9D8B030D-6E8A-4147-A177-3AD203B41FA5}">
                      <a16:colId xmlns:a16="http://schemas.microsoft.com/office/drawing/2014/main" val="852670282"/>
                    </a:ext>
                  </a:extLst>
                </a:gridCol>
                <a:gridCol w="1179342">
                  <a:extLst>
                    <a:ext uri="{9D8B030D-6E8A-4147-A177-3AD203B41FA5}">
                      <a16:colId xmlns:a16="http://schemas.microsoft.com/office/drawing/2014/main" val="1045789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Model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TFLOPS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I9 7960XE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9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2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M1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7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V100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0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V100 </a:t>
                      </a:r>
                      <a:r>
                        <a:rPr lang="es-ES" b="1"/>
                        <a:t>tensor</a:t>
                      </a:r>
                      <a:r>
                        <a:rPr lang="es-E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532140"/>
                  </a:ext>
                </a:extLst>
              </a:tr>
            </a:tbl>
          </a:graphicData>
        </a:graphic>
      </p:graphicFrame>
      <p:pic>
        <p:nvPicPr>
          <p:cNvPr id="6154" name="Picture 10" descr="NVIDIA Tesla V100 32GB HBM2 PCIE Passive - Flytech">
            <a:extLst>
              <a:ext uri="{FF2B5EF4-FFF2-40B4-BE49-F238E27FC236}">
                <a16:creationId xmlns:a16="http://schemas.microsoft.com/office/drawing/2014/main" id="{E8885052-C16B-45DC-B608-89F7EF57E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8" t="4892" r="7476" b="10095"/>
          <a:stretch/>
        </p:blipFill>
        <p:spPr bwMode="auto">
          <a:xfrm>
            <a:off x="4800165" y="3068743"/>
            <a:ext cx="974801" cy="10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pple Unveils New M1 Apple Silicon Chip for Macs - MacStories">
            <a:extLst>
              <a:ext uri="{FF2B5EF4-FFF2-40B4-BE49-F238E27FC236}">
                <a16:creationId xmlns:a16="http://schemas.microsoft.com/office/drawing/2014/main" id="{B24E0AB8-328E-4B56-87DB-D03C4074C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r="23846"/>
          <a:stretch/>
        </p:blipFill>
        <p:spPr bwMode="auto">
          <a:xfrm>
            <a:off x="2901976" y="3077804"/>
            <a:ext cx="1016827" cy="101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79;p39">
            <a:extLst>
              <a:ext uri="{FF2B5EF4-FFF2-40B4-BE49-F238E27FC236}">
                <a16:creationId xmlns:a16="http://schemas.microsoft.com/office/drawing/2014/main" id="{20C8BFCE-811E-4376-B06B-07815BD6CC2A}"/>
              </a:ext>
            </a:extLst>
          </p:cNvPr>
          <p:cNvSpPr txBox="1">
            <a:spLocks/>
          </p:cNvSpPr>
          <p:nvPr/>
        </p:nvSpPr>
        <p:spPr>
          <a:xfrm>
            <a:off x="2476939" y="4032264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/>
              <a:t>M1 chip </a:t>
            </a:r>
            <a:r>
              <a:rPr lang="es-ES" sz="800"/>
              <a:t>[14]</a:t>
            </a:r>
            <a:endParaRPr lang="en-US" sz="800"/>
          </a:p>
        </p:txBody>
      </p:sp>
      <p:sp>
        <p:nvSpPr>
          <p:cNvPr id="18" name="Google Shape;279;p39">
            <a:extLst>
              <a:ext uri="{FF2B5EF4-FFF2-40B4-BE49-F238E27FC236}">
                <a16:creationId xmlns:a16="http://schemas.microsoft.com/office/drawing/2014/main" id="{CD6C44C3-1AE1-4F4C-9642-3E81CB61BC3C}"/>
              </a:ext>
            </a:extLst>
          </p:cNvPr>
          <p:cNvSpPr txBox="1">
            <a:spLocks/>
          </p:cNvSpPr>
          <p:nvPr/>
        </p:nvSpPr>
        <p:spPr>
          <a:xfrm>
            <a:off x="4343836" y="4032263"/>
            <a:ext cx="1866899" cy="2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s-ES" sz="1000" err="1"/>
              <a:t>Nvdia</a:t>
            </a:r>
            <a:r>
              <a:rPr lang="es-ES" sz="1000"/>
              <a:t> Tesla V100 </a:t>
            </a:r>
            <a:r>
              <a:rPr lang="es-ES" sz="800"/>
              <a:t>[15]</a:t>
            </a:r>
            <a:endParaRPr lang="en-US" sz="800"/>
          </a:p>
        </p:txBody>
      </p:sp>
      <p:sp>
        <p:nvSpPr>
          <p:cNvPr id="13" name="Google Shape;284;p40">
            <a:extLst>
              <a:ext uri="{FF2B5EF4-FFF2-40B4-BE49-F238E27FC236}">
                <a16:creationId xmlns:a16="http://schemas.microsoft.com/office/drawing/2014/main" id="{48D93302-89C7-49D8-9CC5-6D28A3B1F103}"/>
              </a:ext>
            </a:extLst>
          </p:cNvPr>
          <p:cNvSpPr txBox="1">
            <a:spLocks/>
          </p:cNvSpPr>
          <p:nvPr/>
        </p:nvSpPr>
        <p:spPr>
          <a:xfrm>
            <a:off x="713225" y="1167618"/>
            <a:ext cx="5736812" cy="292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24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Open-</a:t>
            </a:r>
            <a:r>
              <a:rPr lang="es-ES" sz="1400" err="1">
                <a:latin typeface="Montserrat"/>
              </a:rPr>
              <a:t>source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package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Deep </a:t>
            </a:r>
            <a:r>
              <a:rPr lang="es-ES" sz="1400" err="1">
                <a:latin typeface="Montserrat"/>
              </a:rPr>
              <a:t>Learning</a:t>
            </a:r>
            <a:r>
              <a:rPr lang="es-ES" sz="1400">
                <a:latin typeface="Montserrat"/>
              </a:rPr>
              <a:t> (Google)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Contains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common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layers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our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networks</a:t>
            </a:r>
            <a:r>
              <a:rPr lang="es-ES" sz="1400">
                <a:latin typeface="Montserra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</a:rPr>
              <a:t>High performance </a:t>
            </a:r>
            <a:r>
              <a:rPr lang="es-ES" sz="1400" err="1">
                <a:latin typeface="Montserrat"/>
              </a:rPr>
              <a:t>operations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based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on</a:t>
            </a:r>
            <a:r>
              <a:rPr lang="es-ES" sz="1400">
                <a:latin typeface="Montserrat"/>
              </a:rPr>
              <a:t> </a:t>
            </a:r>
            <a:r>
              <a:rPr lang="es-ES" sz="1400" b="1" err="1">
                <a:latin typeface="Montserrat"/>
              </a:rPr>
              <a:t>tensors</a:t>
            </a:r>
            <a:r>
              <a:rPr lang="es-ES" sz="1400">
                <a:latin typeface="Montserrat"/>
              </a:rPr>
              <a:t>.</a:t>
            </a:r>
            <a:endParaRPr lang="es-ES" sz="1400" b="1">
              <a:latin typeface="Montserra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400" err="1">
                <a:latin typeface="Montserrat"/>
              </a:rPr>
              <a:t>Prepared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for</a:t>
            </a:r>
            <a:r>
              <a:rPr lang="es-ES" sz="1400">
                <a:latin typeface="Montserrat"/>
              </a:rPr>
              <a:t> running in </a:t>
            </a:r>
            <a:r>
              <a:rPr lang="es-ES" sz="1400" err="1">
                <a:latin typeface="Montserrat"/>
              </a:rPr>
              <a:t>graphical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processing</a:t>
            </a:r>
            <a:r>
              <a:rPr lang="es-ES" sz="1400">
                <a:latin typeface="Montserrat"/>
              </a:rPr>
              <a:t> </a:t>
            </a:r>
            <a:r>
              <a:rPr lang="es-ES" sz="1400" err="1">
                <a:latin typeface="Montserrat"/>
              </a:rPr>
              <a:t>units</a:t>
            </a:r>
            <a:r>
              <a:rPr lang="es-ES" sz="1400">
                <a:latin typeface="Montserrat"/>
              </a:rPr>
              <a:t> (</a:t>
            </a:r>
            <a:r>
              <a:rPr lang="es-ES" sz="1400" err="1">
                <a:latin typeface="Montserrat"/>
              </a:rPr>
              <a:t>GPUs</a:t>
            </a:r>
            <a:r>
              <a:rPr lang="es-ES" sz="1400">
                <a:latin typeface="Montserrat"/>
              </a:rPr>
              <a:t>)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s-ES" sz="1400" b="1">
              <a:latin typeface="Montserrat"/>
            </a:endParaRPr>
          </a:p>
          <a:p>
            <a:pPr marL="0" indent="0" algn="l">
              <a:buClr>
                <a:schemeClr val="accent1"/>
              </a:buClr>
              <a:buSzPts val="1400"/>
            </a:pPr>
            <a:endParaRPr lang="es-ES" sz="1400">
              <a:latin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76371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Hands on! </a:t>
            </a:r>
            <a:endParaRPr sz="500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A1ED1E-07E1-4696-8AD3-1BC1F9F6F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08" y="2547042"/>
            <a:ext cx="1990407" cy="16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ab: An easy way to learn and use TensorFlow — The TensorFlow Blog">
            <a:extLst>
              <a:ext uri="{FF2B5EF4-FFF2-40B4-BE49-F238E27FC236}">
                <a16:creationId xmlns:a16="http://schemas.microsoft.com/office/drawing/2014/main" id="{1359D580-F512-471E-B13E-78D6365B8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7" y="2571750"/>
            <a:ext cx="369570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44759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Seminar evaluation</a:t>
            </a:r>
            <a:endParaRPr/>
          </a:p>
        </p:txBody>
      </p:sp>
      <p:pic>
        <p:nvPicPr>
          <p:cNvPr id="9" name="Picture 4" descr="La Salle URL for Android - APK Download">
            <a:extLst>
              <a:ext uri="{FF2B5EF4-FFF2-40B4-BE49-F238E27FC236}">
                <a16:creationId xmlns:a16="http://schemas.microsoft.com/office/drawing/2014/main" id="{30D1D181-C7C6-449D-B798-793016E8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406;p50">
            <a:extLst>
              <a:ext uri="{FF2B5EF4-FFF2-40B4-BE49-F238E27FC236}">
                <a16:creationId xmlns:a16="http://schemas.microsoft.com/office/drawing/2014/main" id="{67FA6403-1EA1-4549-BC80-3EFF2E48D8E5}"/>
              </a:ext>
            </a:extLst>
          </p:cNvPr>
          <p:cNvGrpSpPr/>
          <p:nvPr/>
        </p:nvGrpSpPr>
        <p:grpSpPr>
          <a:xfrm rot="5400000">
            <a:off x="6662203" y="774119"/>
            <a:ext cx="303963" cy="1939826"/>
            <a:chOff x="5063725" y="2159750"/>
            <a:chExt cx="303963" cy="1939826"/>
          </a:xfrm>
        </p:grpSpPr>
        <p:sp>
          <p:nvSpPr>
            <p:cNvPr id="14" name="Google Shape;407;p50">
              <a:extLst>
                <a:ext uri="{FF2B5EF4-FFF2-40B4-BE49-F238E27FC236}">
                  <a16:creationId xmlns:a16="http://schemas.microsoft.com/office/drawing/2014/main" id="{250C33B4-512A-42C8-852A-9131F228DB3B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8;p50">
              <a:extLst>
                <a:ext uri="{FF2B5EF4-FFF2-40B4-BE49-F238E27FC236}">
                  <a16:creationId xmlns:a16="http://schemas.microsoft.com/office/drawing/2014/main" id="{351B46A8-CD89-446F-A5B4-9F0D41365FA5}"/>
                </a:ext>
              </a:extLst>
            </p:cNvPr>
            <p:cNvSpPr/>
            <p:nvPr/>
          </p:nvSpPr>
          <p:spPr>
            <a:xfrm rot="16200000" flipH="1">
              <a:off x="4880386" y="3612338"/>
              <a:ext cx="670577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84;p40">
            <a:extLst>
              <a:ext uri="{FF2B5EF4-FFF2-40B4-BE49-F238E27FC236}">
                <a16:creationId xmlns:a16="http://schemas.microsoft.com/office/drawing/2014/main" id="{EEE0AE6C-0E85-46DF-9886-785E8583BD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398725"/>
            <a:ext cx="4247396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1st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(08/03): Dense + CNN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22/03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2n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(09/03): CNN + </a:t>
            </a:r>
            <a:r>
              <a:rPr lang="es-ES" sz="1400" err="1">
                <a:latin typeface="Montserrat"/>
                <a:sym typeface="Montserrat"/>
              </a:rPr>
              <a:t>Sequential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28/03</a:t>
            </a: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s-ES" sz="1400">
              <a:latin typeface="Montserrat"/>
              <a:sym typeface="Montserrat"/>
            </a:endParaRPr>
          </a:p>
          <a:p>
            <a:pPr marL="285750" indent="-285750" algn="l"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400">
                <a:latin typeface="Montserrat"/>
                <a:sym typeface="Montserrat"/>
              </a:rPr>
              <a:t>3rd </a:t>
            </a:r>
            <a:r>
              <a:rPr lang="es-ES" sz="1400" err="1">
                <a:latin typeface="Montserrat"/>
                <a:sym typeface="Montserrat"/>
              </a:rPr>
              <a:t>deliverable</a:t>
            </a:r>
            <a:r>
              <a:rPr lang="es-ES" sz="1400">
                <a:latin typeface="Montserrat"/>
                <a:sym typeface="Montserrat"/>
              </a:rPr>
              <a:t> (11/03): </a:t>
            </a:r>
            <a:r>
              <a:rPr lang="es-ES" sz="1400" err="1">
                <a:latin typeface="Montserrat"/>
                <a:sym typeface="Montserrat"/>
              </a:rPr>
              <a:t>Advanced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networks</a:t>
            </a:r>
            <a:r>
              <a:rPr lang="es-ES" sz="1400">
                <a:latin typeface="Montserrat"/>
                <a:sym typeface="Montserrat"/>
              </a:rPr>
              <a:t> </a:t>
            </a:r>
            <a:r>
              <a:rPr lang="es-ES" sz="1400" err="1">
                <a:latin typeface="Montserrat"/>
                <a:sym typeface="Montserrat"/>
              </a:rPr>
              <a:t>Deadline</a:t>
            </a:r>
            <a:r>
              <a:rPr lang="es-ES" sz="1400">
                <a:latin typeface="Montserrat"/>
                <a:sym typeface="Montserrat"/>
              </a:rPr>
              <a:t>: 01/04 </a:t>
            </a:r>
          </a:p>
        </p:txBody>
      </p:sp>
      <p:sp>
        <p:nvSpPr>
          <p:cNvPr id="24" name="Google Shape;410;p50">
            <a:extLst>
              <a:ext uri="{FF2B5EF4-FFF2-40B4-BE49-F238E27FC236}">
                <a16:creationId xmlns:a16="http://schemas.microsoft.com/office/drawing/2014/main" id="{2D747F8D-A8C1-4951-B891-7017CE57A06C}"/>
              </a:ext>
            </a:extLst>
          </p:cNvPr>
          <p:cNvSpPr txBox="1"/>
          <p:nvPr/>
        </p:nvSpPr>
        <p:spPr>
          <a:xfrm>
            <a:off x="5761509" y="1630782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33%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5" name="Google Shape;410;p50">
            <a:extLst>
              <a:ext uri="{FF2B5EF4-FFF2-40B4-BE49-F238E27FC236}">
                <a16:creationId xmlns:a16="http://schemas.microsoft.com/office/drawing/2014/main" id="{3C8881F5-BFF6-4F9C-A6A7-3E53A7BCF588}"/>
              </a:ext>
            </a:extLst>
          </p:cNvPr>
          <p:cNvSpPr txBox="1"/>
          <p:nvPr/>
        </p:nvSpPr>
        <p:spPr>
          <a:xfrm>
            <a:off x="6731423" y="161140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3533"/>
                </a:solidFill>
                <a:latin typeface="Vidaloka"/>
                <a:ea typeface="Vidaloka"/>
                <a:cs typeface="Vidaloka"/>
                <a:sym typeface="Vidaloka"/>
              </a:rPr>
              <a:t>66%</a:t>
            </a:r>
            <a:endParaRPr sz="2400">
              <a:solidFill>
                <a:srgbClr val="3F3533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26" name="Google Shape;406;p50">
            <a:extLst>
              <a:ext uri="{FF2B5EF4-FFF2-40B4-BE49-F238E27FC236}">
                <a16:creationId xmlns:a16="http://schemas.microsoft.com/office/drawing/2014/main" id="{EC7CE71E-9523-4AFD-8E0A-8B92984CC2AD}"/>
              </a:ext>
            </a:extLst>
          </p:cNvPr>
          <p:cNvGrpSpPr/>
          <p:nvPr/>
        </p:nvGrpSpPr>
        <p:grpSpPr>
          <a:xfrm rot="5400000">
            <a:off x="6662203" y="1863780"/>
            <a:ext cx="303963" cy="1939827"/>
            <a:chOff x="5063725" y="2159750"/>
            <a:chExt cx="303963" cy="1939827"/>
          </a:xfrm>
        </p:grpSpPr>
        <p:sp>
          <p:nvSpPr>
            <p:cNvPr id="27" name="Google Shape;407;p50">
              <a:extLst>
                <a:ext uri="{FF2B5EF4-FFF2-40B4-BE49-F238E27FC236}">
                  <a16:creationId xmlns:a16="http://schemas.microsoft.com/office/drawing/2014/main" id="{CB490C66-6BDF-4860-B416-C225B4159075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8;p50">
              <a:extLst>
                <a:ext uri="{FF2B5EF4-FFF2-40B4-BE49-F238E27FC236}">
                  <a16:creationId xmlns:a16="http://schemas.microsoft.com/office/drawing/2014/main" id="{1612237E-CBFB-419E-AB69-55C36B320A05}"/>
                </a:ext>
              </a:extLst>
            </p:cNvPr>
            <p:cNvSpPr/>
            <p:nvPr/>
          </p:nvSpPr>
          <p:spPr>
            <a:xfrm rot="16200000" flipH="1">
              <a:off x="4735480" y="3467433"/>
              <a:ext cx="960389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10;p50">
            <a:extLst>
              <a:ext uri="{FF2B5EF4-FFF2-40B4-BE49-F238E27FC236}">
                <a16:creationId xmlns:a16="http://schemas.microsoft.com/office/drawing/2014/main" id="{661905F8-B039-42EA-9F71-BFC72302CF49}"/>
              </a:ext>
            </a:extLst>
          </p:cNvPr>
          <p:cNvSpPr txBox="1"/>
          <p:nvPr/>
        </p:nvSpPr>
        <p:spPr>
          <a:xfrm>
            <a:off x="5879089" y="2720412"/>
            <a:ext cx="890751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6" name="Google Shape;410;p50">
            <a:extLst>
              <a:ext uri="{FF2B5EF4-FFF2-40B4-BE49-F238E27FC236}">
                <a16:creationId xmlns:a16="http://schemas.microsoft.com/office/drawing/2014/main" id="{9682B2AF-A097-4C8A-B4C7-90FA03DC1F2E}"/>
              </a:ext>
            </a:extLst>
          </p:cNvPr>
          <p:cNvSpPr txBox="1"/>
          <p:nvPr/>
        </p:nvSpPr>
        <p:spPr>
          <a:xfrm>
            <a:off x="6891174" y="2720412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3533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rgbClr val="3F3533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37" name="Google Shape;406;p50">
            <a:extLst>
              <a:ext uri="{FF2B5EF4-FFF2-40B4-BE49-F238E27FC236}">
                <a16:creationId xmlns:a16="http://schemas.microsoft.com/office/drawing/2014/main" id="{1DFF2FD2-8738-42D0-B7E2-355E7EAFED29}"/>
              </a:ext>
            </a:extLst>
          </p:cNvPr>
          <p:cNvGrpSpPr/>
          <p:nvPr/>
        </p:nvGrpSpPr>
        <p:grpSpPr>
          <a:xfrm rot="5400000">
            <a:off x="6662203" y="2953378"/>
            <a:ext cx="303962" cy="1939828"/>
            <a:chOff x="5063726" y="2159750"/>
            <a:chExt cx="303962" cy="1939828"/>
          </a:xfrm>
        </p:grpSpPr>
        <p:sp>
          <p:nvSpPr>
            <p:cNvPr id="38" name="Google Shape;407;p50">
              <a:extLst>
                <a:ext uri="{FF2B5EF4-FFF2-40B4-BE49-F238E27FC236}">
                  <a16:creationId xmlns:a16="http://schemas.microsoft.com/office/drawing/2014/main" id="{B72A963B-D048-4993-8E8E-0FC08F702212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0">
              <a:extLst>
                <a:ext uri="{FF2B5EF4-FFF2-40B4-BE49-F238E27FC236}">
                  <a16:creationId xmlns:a16="http://schemas.microsoft.com/office/drawing/2014/main" id="{909CDEDB-85FA-4D9A-8F45-07ED515A2FB0}"/>
                </a:ext>
              </a:extLst>
            </p:cNvPr>
            <p:cNvSpPr/>
            <p:nvPr/>
          </p:nvSpPr>
          <p:spPr>
            <a:xfrm rot="16200000" flipH="1">
              <a:off x="4245926" y="2977879"/>
              <a:ext cx="1939499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10;p50">
            <a:extLst>
              <a:ext uri="{FF2B5EF4-FFF2-40B4-BE49-F238E27FC236}">
                <a16:creationId xmlns:a16="http://schemas.microsoft.com/office/drawing/2014/main" id="{EA1E4311-71BB-4DF3-9D9C-F5567FA9AB11}"/>
              </a:ext>
            </a:extLst>
          </p:cNvPr>
          <p:cNvSpPr txBox="1"/>
          <p:nvPr/>
        </p:nvSpPr>
        <p:spPr>
          <a:xfrm>
            <a:off x="5879089" y="3790661"/>
            <a:ext cx="1848185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2"/>
                </a:solidFill>
                <a:latin typeface="Vidaloka"/>
                <a:ea typeface="Vidaloka"/>
                <a:cs typeface="Vidaloka"/>
                <a:sym typeface="Vidaloka"/>
              </a:rPr>
              <a:t>100%</a:t>
            </a:r>
            <a:endParaRPr sz="2400">
              <a:solidFill>
                <a:schemeClr val="tx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2" name="Google Shape;412;p50">
            <a:extLst>
              <a:ext uri="{FF2B5EF4-FFF2-40B4-BE49-F238E27FC236}">
                <a16:creationId xmlns:a16="http://schemas.microsoft.com/office/drawing/2014/main" id="{77A09F7F-337D-41A6-9AEB-27F6FDDF7247}"/>
              </a:ext>
            </a:extLst>
          </p:cNvPr>
          <p:cNvSpPr txBox="1"/>
          <p:nvPr/>
        </p:nvSpPr>
        <p:spPr>
          <a:xfrm>
            <a:off x="5844269" y="1307484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Dense </a:t>
            </a:r>
          </a:p>
        </p:txBody>
      </p:sp>
      <p:sp>
        <p:nvSpPr>
          <p:cNvPr id="44" name="Google Shape;412;p50">
            <a:extLst>
              <a:ext uri="{FF2B5EF4-FFF2-40B4-BE49-F238E27FC236}">
                <a16:creationId xmlns:a16="http://schemas.microsoft.com/office/drawing/2014/main" id="{80607D7B-4FF9-4F34-A968-208985410585}"/>
              </a:ext>
            </a:extLst>
          </p:cNvPr>
          <p:cNvSpPr txBox="1"/>
          <p:nvPr/>
        </p:nvSpPr>
        <p:spPr>
          <a:xfrm>
            <a:off x="6769840" y="1303112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CNN </a:t>
            </a:r>
          </a:p>
        </p:txBody>
      </p:sp>
      <p:sp>
        <p:nvSpPr>
          <p:cNvPr id="45" name="Google Shape;412;p50">
            <a:extLst>
              <a:ext uri="{FF2B5EF4-FFF2-40B4-BE49-F238E27FC236}">
                <a16:creationId xmlns:a16="http://schemas.microsoft.com/office/drawing/2014/main" id="{9ACA4F0B-62F2-4A5A-B4C7-F0A89462F28F}"/>
              </a:ext>
            </a:extLst>
          </p:cNvPr>
          <p:cNvSpPr txBox="1"/>
          <p:nvPr/>
        </p:nvSpPr>
        <p:spPr>
          <a:xfrm>
            <a:off x="5965603" y="2378714"/>
            <a:ext cx="67057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CNN </a:t>
            </a:r>
          </a:p>
        </p:txBody>
      </p:sp>
      <p:sp>
        <p:nvSpPr>
          <p:cNvPr id="46" name="Google Shape;412;p50">
            <a:extLst>
              <a:ext uri="{FF2B5EF4-FFF2-40B4-BE49-F238E27FC236}">
                <a16:creationId xmlns:a16="http://schemas.microsoft.com/office/drawing/2014/main" id="{1470936B-2FF2-4DE5-8360-E0B0933CAFFE}"/>
              </a:ext>
            </a:extLst>
          </p:cNvPr>
          <p:cNvSpPr txBox="1"/>
          <p:nvPr/>
        </p:nvSpPr>
        <p:spPr>
          <a:xfrm>
            <a:off x="6823380" y="2374342"/>
            <a:ext cx="960389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Sequential </a:t>
            </a:r>
          </a:p>
        </p:txBody>
      </p:sp>
      <p:sp>
        <p:nvSpPr>
          <p:cNvPr id="49" name="Google Shape;412;p50">
            <a:extLst>
              <a:ext uri="{FF2B5EF4-FFF2-40B4-BE49-F238E27FC236}">
                <a16:creationId xmlns:a16="http://schemas.microsoft.com/office/drawing/2014/main" id="{2E3F36CC-8D24-4F89-9F61-4C93E265B2BC}"/>
              </a:ext>
            </a:extLst>
          </p:cNvPr>
          <p:cNvSpPr txBox="1"/>
          <p:nvPr/>
        </p:nvSpPr>
        <p:spPr>
          <a:xfrm>
            <a:off x="5879090" y="3486697"/>
            <a:ext cx="190468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Synthetic data</a:t>
            </a:r>
          </a:p>
        </p:txBody>
      </p:sp>
    </p:spTree>
    <p:extLst>
      <p:ext uri="{BB962C8B-B14F-4D97-AF65-F5344CB8AC3E}">
        <p14:creationId xmlns:p14="http://schemas.microsoft.com/office/powerpoint/2010/main" val="1545031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808892"/>
            <a:ext cx="5154300" cy="16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Coffee break</a:t>
            </a:r>
            <a:endParaRPr sz="5000"/>
          </a:p>
        </p:txBody>
      </p:sp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010A2BCE-7B84-446F-A028-DB361111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a taza de cafe sobre una superficie de madera&#10;&#10;Descripción generada automáticamente con confianza media">
            <a:extLst>
              <a:ext uri="{FF2B5EF4-FFF2-40B4-BE49-F238E27FC236}">
                <a16:creationId xmlns:a16="http://schemas.microsoft.com/office/drawing/2014/main" id="{C7321864-DBEF-4E89-9AAE-2B5189A9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7627" y="2184374"/>
            <a:ext cx="2188746" cy="21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3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is deep learning 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764529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0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Global overview</a:t>
            </a:r>
            <a:endParaRPr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8530F55-EF94-4595-8756-8AA1FFE9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20" y="1532359"/>
            <a:ext cx="7160559" cy="3007590"/>
          </a:xfrm>
          <a:prstGeom prst="rect">
            <a:avLst/>
          </a:prstGeom>
        </p:spPr>
      </p:pic>
      <p:pic>
        <p:nvPicPr>
          <p:cNvPr id="5" name="Picture 4" descr="La Salle URL for Android - APK Download">
            <a:extLst>
              <a:ext uri="{FF2B5EF4-FFF2-40B4-BE49-F238E27FC236}">
                <a16:creationId xmlns:a16="http://schemas.microsoft.com/office/drawing/2014/main" id="{FD26FBBE-1291-4C10-8A19-01003611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1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architectures</a:t>
            </a:r>
            <a:endParaRPr/>
          </a:p>
        </p:txBody>
      </p:sp>
      <p:sp>
        <p:nvSpPr>
          <p:cNvPr id="4" name="Google Shape;256;p37">
            <a:extLst>
              <a:ext uri="{FF2B5EF4-FFF2-40B4-BE49-F238E27FC236}">
                <a16:creationId xmlns:a16="http://schemas.microsoft.com/office/drawing/2014/main" id="{C533AF18-9311-46C6-A235-71D6DDB823FA}"/>
              </a:ext>
            </a:extLst>
          </p:cNvPr>
          <p:cNvSpPr txBox="1">
            <a:spLocks/>
          </p:cNvSpPr>
          <p:nvPr/>
        </p:nvSpPr>
        <p:spPr>
          <a:xfrm>
            <a:off x="713225" y="1695967"/>
            <a:ext cx="7385746" cy="20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Perceptron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/>
              <a:t>Lineal/Dense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Convolutional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Recurrent</a:t>
            </a:r>
            <a:r>
              <a:rPr lang="es-ES"/>
              <a:t>/</a:t>
            </a:r>
            <a:r>
              <a:rPr lang="es-ES" err="1"/>
              <a:t>Sequential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Specific</a:t>
            </a:r>
            <a:r>
              <a:rPr lang="es-ES"/>
              <a:t> </a:t>
            </a:r>
            <a:r>
              <a:rPr lang="es-ES" err="1"/>
              <a:t>configurations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</p:txBody>
      </p:sp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85F6FE14-60FF-47B0-9352-2F6EA8ED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16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architectures</a:t>
            </a:r>
            <a:endParaRPr/>
          </a:p>
        </p:txBody>
      </p:sp>
      <p:sp>
        <p:nvSpPr>
          <p:cNvPr id="4" name="Google Shape;256;p37">
            <a:extLst>
              <a:ext uri="{FF2B5EF4-FFF2-40B4-BE49-F238E27FC236}">
                <a16:creationId xmlns:a16="http://schemas.microsoft.com/office/drawing/2014/main" id="{C533AF18-9311-46C6-A235-71D6DDB823FA}"/>
              </a:ext>
            </a:extLst>
          </p:cNvPr>
          <p:cNvSpPr txBox="1">
            <a:spLocks/>
          </p:cNvSpPr>
          <p:nvPr/>
        </p:nvSpPr>
        <p:spPr>
          <a:xfrm>
            <a:off x="713225" y="1695967"/>
            <a:ext cx="7385746" cy="20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Perceptron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/>
              <a:t>Lineal/Dense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Convolutional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Recurrent</a:t>
            </a:r>
            <a:r>
              <a:rPr lang="es-ES"/>
              <a:t>/</a:t>
            </a:r>
            <a:r>
              <a:rPr lang="es-ES" err="1"/>
              <a:t>Sequential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/>
              <a:t>Specific</a:t>
            </a:r>
            <a:r>
              <a:rPr lang="es-ES"/>
              <a:t> </a:t>
            </a:r>
            <a:r>
              <a:rPr lang="es-ES" err="1"/>
              <a:t>configurations</a:t>
            </a: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/>
          </a:p>
        </p:txBody>
      </p:sp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97803F-92C8-43EF-B1B8-64ED0F483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06"/>
          <a:stretch/>
        </p:blipFill>
        <p:spPr>
          <a:xfrm>
            <a:off x="3581718" y="1017725"/>
            <a:ext cx="5371519" cy="33689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4D3E6F-23A8-4230-91B7-A23C49E64850}"/>
              </a:ext>
            </a:extLst>
          </p:cNvPr>
          <p:cNvSpPr txBox="1"/>
          <p:nvPr/>
        </p:nvSpPr>
        <p:spPr>
          <a:xfrm>
            <a:off x="3760244" y="4386706"/>
            <a:ext cx="5014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r>
              <a:rPr lang="es-ES">
                <a:solidFill>
                  <a:schemeClr val="dk2"/>
                </a:solidFill>
                <a:latin typeface="Montserrat"/>
                <a:sym typeface="Montserrat"/>
                <a:hlinkClick r:id="rId4"/>
              </a:rPr>
              <a:t>https://www.asimovinstitute.org/neural-network-zoo/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</a:p>
        </p:txBody>
      </p:sp>
      <p:pic>
        <p:nvPicPr>
          <p:cNvPr id="7" name="Picture 4" descr="La Salle URL for Android - APK Download">
            <a:extLst>
              <a:ext uri="{FF2B5EF4-FFF2-40B4-BE49-F238E27FC236}">
                <a16:creationId xmlns:a16="http://schemas.microsoft.com/office/drawing/2014/main" id="{85F6FE14-60FF-47B0-9352-2F6EA8ED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2377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(almost) a network for each problem</a:t>
            </a:r>
            <a:endParaRPr/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E85F8647-D60F-4D89-A97C-587373410E7C}"/>
              </a:ext>
            </a:extLst>
          </p:cNvPr>
          <p:cNvSpPr txBox="1">
            <a:spLocks/>
          </p:cNvSpPr>
          <p:nvPr/>
        </p:nvSpPr>
        <p:spPr>
          <a:xfrm>
            <a:off x="713225" y="1279003"/>
            <a:ext cx="3847200" cy="304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Titanic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example</a:t>
            </a: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Pattern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recognition</a:t>
            </a: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Filtering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noise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in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signal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processing</a:t>
            </a: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Image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segmentation</a:t>
            </a: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Synthetic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data</a:t>
            </a:r>
            <a:endParaRPr lang="es-ES">
              <a:solidFill>
                <a:schemeClr val="dk2"/>
              </a:solidFill>
              <a:latin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Natural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Language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Processing</a:t>
            </a:r>
            <a:endParaRPr lang="es-ES">
              <a:solidFill>
                <a:schemeClr val="dk2"/>
              </a:solidFill>
              <a:latin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s-ES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And </a:t>
            </a:r>
            <a:r>
              <a:rPr lang="es-ES" err="1">
                <a:solidFill>
                  <a:schemeClr val="dk2"/>
                </a:solidFill>
                <a:latin typeface="Montserrat"/>
                <a:sym typeface="Montserrat"/>
              </a:rPr>
              <a:t>many</a:t>
            </a:r>
            <a:r>
              <a:rPr lang="es-ES">
                <a:solidFill>
                  <a:schemeClr val="dk2"/>
                </a:solidFill>
                <a:latin typeface="Montserrat"/>
                <a:sym typeface="Montserrat"/>
              </a:rPr>
              <a:t> more!</a:t>
            </a:r>
            <a:endParaRPr lang="es-ES">
              <a:solidFill>
                <a:schemeClr val="dk2"/>
              </a:solidFill>
              <a:latin typeface="Montserrat"/>
            </a:endParaRPr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91211257-BB1C-4DBD-8103-8BDA90D6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12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C321FD58-A35A-4CC8-AEBF-B25AC629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2;p48">
            <a:extLst>
              <a:ext uri="{FF2B5EF4-FFF2-40B4-BE49-F238E27FC236}">
                <a16:creationId xmlns:a16="http://schemas.microsoft.com/office/drawing/2014/main" id="{675E8F2F-3AC3-4BD6-92F0-4E2A968CB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6100" y="2245430"/>
            <a:ext cx="3371036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Dense networks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2" name="Picture 2" descr="Layers in a Neural Network explained - deeplizard">
            <a:extLst>
              <a:ext uri="{FF2B5EF4-FFF2-40B4-BE49-F238E27FC236}">
                <a16:creationId xmlns:a16="http://schemas.microsoft.com/office/drawing/2014/main" id="{09906062-B29D-4B57-8AA9-15ED82F5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1" y="1163478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92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84;p40">
            <a:extLst>
              <a:ext uri="{FF2B5EF4-FFF2-40B4-BE49-F238E27FC236}">
                <a16:creationId xmlns:a16="http://schemas.microsoft.com/office/drawing/2014/main" id="{6A089CC1-DAF2-46B2-BC1B-13344C93A182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579343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395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2160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1A326FD8-9DDD-42FA-AEC2-FC508B7A17A3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722218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38096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2160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Google Shape;461;p52">
            <a:extLst>
              <a:ext uri="{FF2B5EF4-FFF2-40B4-BE49-F238E27FC236}">
                <a16:creationId xmlns:a16="http://schemas.microsoft.com/office/drawing/2014/main" id="{7808DE92-33E5-4BB7-904D-F9EED2D8C5E7}"/>
              </a:ext>
            </a:extLst>
          </p:cNvPr>
          <p:cNvSpPr txBox="1">
            <a:spLocks/>
          </p:cNvSpPr>
          <p:nvPr/>
        </p:nvSpPr>
        <p:spPr>
          <a:xfrm>
            <a:off x="2513890" y="1483234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C2423"/>
                </a:solidFill>
              </a:rPr>
              <a:t>Perceptron 1</a:t>
            </a: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AC8EB675-03B3-480B-9B37-8B67E137A0EE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218079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822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714550" y="2245606"/>
            <a:ext cx="37149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2160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entágono 4">
            <a:extLst>
              <a:ext uri="{FF2B5EF4-FFF2-40B4-BE49-F238E27FC236}">
                <a16:creationId xmlns:a16="http://schemas.microsoft.com/office/drawing/2014/main" id="{1C08654F-D18A-4DAE-9C07-E9485CA7DB7F}"/>
              </a:ext>
            </a:extLst>
          </p:cNvPr>
          <p:cNvSpPr/>
          <p:nvPr/>
        </p:nvSpPr>
        <p:spPr>
          <a:xfrm rot="5400000">
            <a:off x="2036684" y="2649022"/>
            <a:ext cx="2692894" cy="1195753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95753">
                <a:moveTo>
                  <a:pt x="5967" y="599316"/>
                </a:moveTo>
                <a:cubicBezTo>
                  <a:pt x="215811" y="418301"/>
                  <a:pt x="847690" y="828129"/>
                  <a:pt x="860582" y="0"/>
                </a:cubicBezTo>
                <a:cubicBezTo>
                  <a:pt x="1119666" y="924258"/>
                  <a:pt x="1920344" y="308104"/>
                  <a:pt x="2692894" y="486775"/>
                </a:cubicBezTo>
                <a:cubicBezTo>
                  <a:pt x="2690193" y="772338"/>
                  <a:pt x="2694526" y="910190"/>
                  <a:pt x="2691825" y="1195753"/>
                </a:cubicBezTo>
                <a:lnTo>
                  <a:pt x="0" y="1195752"/>
                </a:lnTo>
                <a:lnTo>
                  <a:pt x="5967" y="599316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2B141683-DE85-45F6-9A7F-BCC9C12790EC}"/>
              </a:ext>
            </a:extLst>
          </p:cNvPr>
          <p:cNvSpPr txBox="1">
            <a:spLocks/>
          </p:cNvSpPr>
          <p:nvPr/>
        </p:nvSpPr>
        <p:spPr>
          <a:xfrm>
            <a:off x="2513890" y="1483234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C2423"/>
                </a:solidFill>
              </a:rPr>
              <a:t>Perceptron 1</a:t>
            </a:r>
          </a:p>
        </p:txBody>
      </p: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A6C0ED3F-0FD6-4A44-8254-0ABC355F2442}"/>
              </a:ext>
            </a:extLst>
          </p:cNvPr>
          <p:cNvSpPr txBox="1">
            <a:spLocks/>
          </p:cNvSpPr>
          <p:nvPr/>
        </p:nvSpPr>
        <p:spPr>
          <a:xfrm>
            <a:off x="1544549" y="1804235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00B050"/>
                </a:solidFill>
              </a:rPr>
              <a:t>Perceptron 2</a:t>
            </a:r>
          </a:p>
        </p:txBody>
      </p: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E23A486D-5AF5-4D3A-BDC9-7D975053ABD8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142439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38978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2160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entágono 4">
            <a:extLst>
              <a:ext uri="{FF2B5EF4-FFF2-40B4-BE49-F238E27FC236}">
                <a16:creationId xmlns:a16="http://schemas.microsoft.com/office/drawing/2014/main" id="{1C08654F-D18A-4DAE-9C07-E9485CA7DB7F}"/>
              </a:ext>
            </a:extLst>
          </p:cNvPr>
          <p:cNvSpPr/>
          <p:nvPr/>
        </p:nvSpPr>
        <p:spPr>
          <a:xfrm rot="5400000">
            <a:off x="2036684" y="2649022"/>
            <a:ext cx="2692894" cy="1195753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95753">
                <a:moveTo>
                  <a:pt x="5967" y="599316"/>
                </a:moveTo>
                <a:cubicBezTo>
                  <a:pt x="215811" y="418301"/>
                  <a:pt x="847690" y="828129"/>
                  <a:pt x="860582" y="0"/>
                </a:cubicBezTo>
                <a:cubicBezTo>
                  <a:pt x="1119666" y="924258"/>
                  <a:pt x="1920344" y="308104"/>
                  <a:pt x="2692894" y="486775"/>
                </a:cubicBezTo>
                <a:cubicBezTo>
                  <a:pt x="2690193" y="772338"/>
                  <a:pt x="2694526" y="910190"/>
                  <a:pt x="2691825" y="1195753"/>
                </a:cubicBezTo>
                <a:lnTo>
                  <a:pt x="0" y="1195752"/>
                </a:lnTo>
                <a:lnTo>
                  <a:pt x="5967" y="599316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Pentágono 4">
            <a:extLst>
              <a:ext uri="{FF2B5EF4-FFF2-40B4-BE49-F238E27FC236}">
                <a16:creationId xmlns:a16="http://schemas.microsoft.com/office/drawing/2014/main" id="{D64722F5-1FA2-4AE8-8395-FED9744316A2}"/>
              </a:ext>
            </a:extLst>
          </p:cNvPr>
          <p:cNvSpPr/>
          <p:nvPr/>
        </p:nvSpPr>
        <p:spPr>
          <a:xfrm rot="5400000">
            <a:off x="3310447" y="2715068"/>
            <a:ext cx="2067951" cy="1125415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  <a:gd name="connsiteX0" fmla="*/ 5967 w 2692894"/>
              <a:gd name="connsiteY0" fmla="*/ 528978 h 1125415"/>
              <a:gd name="connsiteX1" fmla="*/ 210258 w 2692894"/>
              <a:gd name="connsiteY1" fmla="*/ 0 h 1125415"/>
              <a:gd name="connsiteX2" fmla="*/ 2692894 w 2692894"/>
              <a:gd name="connsiteY2" fmla="*/ 416437 h 1125415"/>
              <a:gd name="connsiteX3" fmla="*/ 2691825 w 2692894"/>
              <a:gd name="connsiteY3" fmla="*/ 1125415 h 1125415"/>
              <a:gd name="connsiteX4" fmla="*/ 0 w 2692894"/>
              <a:gd name="connsiteY4" fmla="*/ 1125414 h 1125415"/>
              <a:gd name="connsiteX5" fmla="*/ 5967 w 2692894"/>
              <a:gd name="connsiteY5" fmla="*/ 528978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25415">
                <a:moveTo>
                  <a:pt x="5967" y="528978"/>
                </a:moveTo>
                <a:cubicBezTo>
                  <a:pt x="215811" y="347963"/>
                  <a:pt x="197366" y="828129"/>
                  <a:pt x="210258" y="0"/>
                </a:cubicBezTo>
                <a:cubicBezTo>
                  <a:pt x="469342" y="924258"/>
                  <a:pt x="1920344" y="237766"/>
                  <a:pt x="2692894" y="416437"/>
                </a:cubicBezTo>
                <a:cubicBezTo>
                  <a:pt x="2690193" y="702000"/>
                  <a:pt x="2694526" y="839852"/>
                  <a:pt x="2691825" y="1125415"/>
                </a:cubicBezTo>
                <a:lnTo>
                  <a:pt x="0" y="1125414"/>
                </a:lnTo>
                <a:lnTo>
                  <a:pt x="5967" y="528978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461;p52">
            <a:extLst>
              <a:ext uri="{FF2B5EF4-FFF2-40B4-BE49-F238E27FC236}">
                <a16:creationId xmlns:a16="http://schemas.microsoft.com/office/drawing/2014/main" id="{A4DFE602-A42B-4D37-8D6A-794DF2914C45}"/>
              </a:ext>
            </a:extLst>
          </p:cNvPr>
          <p:cNvSpPr txBox="1">
            <a:spLocks/>
          </p:cNvSpPr>
          <p:nvPr/>
        </p:nvSpPr>
        <p:spPr>
          <a:xfrm>
            <a:off x="2513890" y="1483234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C2423"/>
                </a:solidFill>
              </a:rPr>
              <a:t>Perceptron 1</a:t>
            </a:r>
          </a:p>
        </p:txBody>
      </p:sp>
      <p:sp>
        <p:nvSpPr>
          <p:cNvPr id="10" name="Google Shape;461;p52">
            <a:extLst>
              <a:ext uri="{FF2B5EF4-FFF2-40B4-BE49-F238E27FC236}">
                <a16:creationId xmlns:a16="http://schemas.microsoft.com/office/drawing/2014/main" id="{9CF34554-91F1-4F67-B9AF-7D9EEBEDD7D2}"/>
              </a:ext>
            </a:extLst>
          </p:cNvPr>
          <p:cNvSpPr txBox="1">
            <a:spLocks/>
          </p:cNvSpPr>
          <p:nvPr/>
        </p:nvSpPr>
        <p:spPr>
          <a:xfrm>
            <a:off x="1544549" y="1804235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00B050"/>
                </a:solidFill>
              </a:rPr>
              <a:t>Perceptron 2</a:t>
            </a:r>
          </a:p>
        </p:txBody>
      </p:sp>
      <p:sp>
        <p:nvSpPr>
          <p:cNvPr id="12" name="Google Shape;461;p52">
            <a:extLst>
              <a:ext uri="{FF2B5EF4-FFF2-40B4-BE49-F238E27FC236}">
                <a16:creationId xmlns:a16="http://schemas.microsoft.com/office/drawing/2014/main" id="{EC2AD80F-CB90-4A35-880D-5DD1AFC424B1}"/>
              </a:ext>
            </a:extLst>
          </p:cNvPr>
          <p:cNvSpPr txBox="1">
            <a:spLocks/>
          </p:cNvSpPr>
          <p:nvPr/>
        </p:nvSpPr>
        <p:spPr>
          <a:xfrm>
            <a:off x="3720905" y="1804235"/>
            <a:ext cx="1207015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5EA2D1"/>
                </a:solidFill>
              </a:rPr>
              <a:t>Perceptron k</a:t>
            </a: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3DAC1034-4D66-426E-BD46-6BAF7842DC88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142439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225401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2160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entágono 4">
            <a:extLst>
              <a:ext uri="{FF2B5EF4-FFF2-40B4-BE49-F238E27FC236}">
                <a16:creationId xmlns:a16="http://schemas.microsoft.com/office/drawing/2014/main" id="{1C08654F-D18A-4DAE-9C07-E9485CA7DB7F}"/>
              </a:ext>
            </a:extLst>
          </p:cNvPr>
          <p:cNvSpPr/>
          <p:nvPr/>
        </p:nvSpPr>
        <p:spPr>
          <a:xfrm rot="5400000">
            <a:off x="2036684" y="2649022"/>
            <a:ext cx="2692894" cy="1195753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95753">
                <a:moveTo>
                  <a:pt x="5967" y="599316"/>
                </a:moveTo>
                <a:cubicBezTo>
                  <a:pt x="215811" y="418301"/>
                  <a:pt x="847690" y="828129"/>
                  <a:pt x="860582" y="0"/>
                </a:cubicBezTo>
                <a:cubicBezTo>
                  <a:pt x="1119666" y="924258"/>
                  <a:pt x="1920344" y="308104"/>
                  <a:pt x="2692894" y="486775"/>
                </a:cubicBezTo>
                <a:cubicBezTo>
                  <a:pt x="2690193" y="772338"/>
                  <a:pt x="2694526" y="910190"/>
                  <a:pt x="2691825" y="1195753"/>
                </a:cubicBezTo>
                <a:lnTo>
                  <a:pt x="0" y="1195752"/>
                </a:lnTo>
                <a:lnTo>
                  <a:pt x="5967" y="599316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Pentágono 4">
            <a:extLst>
              <a:ext uri="{FF2B5EF4-FFF2-40B4-BE49-F238E27FC236}">
                <a16:creationId xmlns:a16="http://schemas.microsoft.com/office/drawing/2014/main" id="{D64722F5-1FA2-4AE8-8395-FED9744316A2}"/>
              </a:ext>
            </a:extLst>
          </p:cNvPr>
          <p:cNvSpPr/>
          <p:nvPr/>
        </p:nvSpPr>
        <p:spPr>
          <a:xfrm rot="5400000">
            <a:off x="3310447" y="2715068"/>
            <a:ext cx="2067951" cy="1125415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  <a:gd name="connsiteX0" fmla="*/ 5967 w 2692894"/>
              <a:gd name="connsiteY0" fmla="*/ 528978 h 1125415"/>
              <a:gd name="connsiteX1" fmla="*/ 210258 w 2692894"/>
              <a:gd name="connsiteY1" fmla="*/ 0 h 1125415"/>
              <a:gd name="connsiteX2" fmla="*/ 2692894 w 2692894"/>
              <a:gd name="connsiteY2" fmla="*/ 416437 h 1125415"/>
              <a:gd name="connsiteX3" fmla="*/ 2691825 w 2692894"/>
              <a:gd name="connsiteY3" fmla="*/ 1125415 h 1125415"/>
              <a:gd name="connsiteX4" fmla="*/ 0 w 2692894"/>
              <a:gd name="connsiteY4" fmla="*/ 1125414 h 1125415"/>
              <a:gd name="connsiteX5" fmla="*/ 5967 w 2692894"/>
              <a:gd name="connsiteY5" fmla="*/ 528978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25415">
                <a:moveTo>
                  <a:pt x="5967" y="528978"/>
                </a:moveTo>
                <a:cubicBezTo>
                  <a:pt x="215811" y="347963"/>
                  <a:pt x="197366" y="828129"/>
                  <a:pt x="210258" y="0"/>
                </a:cubicBezTo>
                <a:cubicBezTo>
                  <a:pt x="469342" y="924258"/>
                  <a:pt x="1920344" y="237766"/>
                  <a:pt x="2692894" y="416437"/>
                </a:cubicBezTo>
                <a:cubicBezTo>
                  <a:pt x="2690193" y="702000"/>
                  <a:pt x="2694526" y="839852"/>
                  <a:pt x="2691825" y="1125415"/>
                </a:cubicBezTo>
                <a:lnTo>
                  <a:pt x="0" y="1125414"/>
                </a:lnTo>
                <a:lnTo>
                  <a:pt x="5967" y="528978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379A440B-0877-4915-BDE2-3A3A3B8C517F}"/>
              </a:ext>
            </a:extLst>
          </p:cNvPr>
          <p:cNvSpPr txBox="1">
            <a:spLocks/>
          </p:cNvSpPr>
          <p:nvPr/>
        </p:nvSpPr>
        <p:spPr>
          <a:xfrm>
            <a:off x="2700047" y="1531525"/>
            <a:ext cx="1081668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>
                <a:latin typeface="Montserrat" panose="00000500000000000000" pitchFamily="2" charset="0"/>
              </a:rPr>
              <a:t>Input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endParaRPr lang="es-ES" sz="1000" b="1">
              <a:latin typeface="Montserrat" panose="00000500000000000000" pitchFamily="2" charset="0"/>
            </a:endParaRPr>
          </a:p>
        </p:txBody>
      </p: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1BA3F9B1-9DDC-4EEC-87DE-ED13C24D3408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335740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90345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0737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entágono 4">
            <a:extLst>
              <a:ext uri="{FF2B5EF4-FFF2-40B4-BE49-F238E27FC236}">
                <a16:creationId xmlns:a16="http://schemas.microsoft.com/office/drawing/2014/main" id="{1C08654F-D18A-4DAE-9C07-E9485CA7DB7F}"/>
              </a:ext>
            </a:extLst>
          </p:cNvPr>
          <p:cNvSpPr/>
          <p:nvPr/>
        </p:nvSpPr>
        <p:spPr>
          <a:xfrm rot="5400000">
            <a:off x="2036684" y="2649022"/>
            <a:ext cx="2692894" cy="1195753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95753">
                <a:moveTo>
                  <a:pt x="5967" y="599316"/>
                </a:moveTo>
                <a:cubicBezTo>
                  <a:pt x="215811" y="418301"/>
                  <a:pt x="847690" y="828129"/>
                  <a:pt x="860582" y="0"/>
                </a:cubicBezTo>
                <a:cubicBezTo>
                  <a:pt x="1119666" y="924258"/>
                  <a:pt x="1920344" y="308104"/>
                  <a:pt x="2692894" y="486775"/>
                </a:cubicBezTo>
                <a:cubicBezTo>
                  <a:pt x="2690193" y="772338"/>
                  <a:pt x="2694526" y="910190"/>
                  <a:pt x="2691825" y="1195753"/>
                </a:cubicBezTo>
                <a:lnTo>
                  <a:pt x="0" y="1195752"/>
                </a:lnTo>
                <a:lnTo>
                  <a:pt x="5967" y="599316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Pentágono 4">
            <a:extLst>
              <a:ext uri="{FF2B5EF4-FFF2-40B4-BE49-F238E27FC236}">
                <a16:creationId xmlns:a16="http://schemas.microsoft.com/office/drawing/2014/main" id="{D64722F5-1FA2-4AE8-8395-FED9744316A2}"/>
              </a:ext>
            </a:extLst>
          </p:cNvPr>
          <p:cNvSpPr/>
          <p:nvPr/>
        </p:nvSpPr>
        <p:spPr>
          <a:xfrm rot="5400000">
            <a:off x="3310447" y="2715068"/>
            <a:ext cx="2067951" cy="1125415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  <a:gd name="connsiteX0" fmla="*/ 5967 w 2692894"/>
              <a:gd name="connsiteY0" fmla="*/ 528978 h 1125415"/>
              <a:gd name="connsiteX1" fmla="*/ 210258 w 2692894"/>
              <a:gd name="connsiteY1" fmla="*/ 0 h 1125415"/>
              <a:gd name="connsiteX2" fmla="*/ 2692894 w 2692894"/>
              <a:gd name="connsiteY2" fmla="*/ 416437 h 1125415"/>
              <a:gd name="connsiteX3" fmla="*/ 2691825 w 2692894"/>
              <a:gd name="connsiteY3" fmla="*/ 1125415 h 1125415"/>
              <a:gd name="connsiteX4" fmla="*/ 0 w 2692894"/>
              <a:gd name="connsiteY4" fmla="*/ 1125414 h 1125415"/>
              <a:gd name="connsiteX5" fmla="*/ 5967 w 2692894"/>
              <a:gd name="connsiteY5" fmla="*/ 528978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25415">
                <a:moveTo>
                  <a:pt x="5967" y="528978"/>
                </a:moveTo>
                <a:cubicBezTo>
                  <a:pt x="215811" y="347963"/>
                  <a:pt x="197366" y="828129"/>
                  <a:pt x="210258" y="0"/>
                </a:cubicBezTo>
                <a:cubicBezTo>
                  <a:pt x="469342" y="924258"/>
                  <a:pt x="1920344" y="237766"/>
                  <a:pt x="2692894" y="416437"/>
                </a:cubicBezTo>
                <a:cubicBezTo>
                  <a:pt x="2690193" y="702000"/>
                  <a:pt x="2694526" y="839852"/>
                  <a:pt x="2691825" y="1125415"/>
                </a:cubicBezTo>
                <a:lnTo>
                  <a:pt x="0" y="1125414"/>
                </a:lnTo>
                <a:lnTo>
                  <a:pt x="5967" y="528978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379A440B-0877-4915-BDE2-3A3A3B8C517F}"/>
              </a:ext>
            </a:extLst>
          </p:cNvPr>
          <p:cNvSpPr txBox="1">
            <a:spLocks/>
          </p:cNvSpPr>
          <p:nvPr/>
        </p:nvSpPr>
        <p:spPr>
          <a:xfrm>
            <a:off x="2700047" y="1531525"/>
            <a:ext cx="1081668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>
                <a:latin typeface="Montserrat" panose="00000500000000000000" pitchFamily="2" charset="0"/>
              </a:rPr>
              <a:t>Input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endParaRPr lang="es-ES" sz="1000" b="1">
              <a:latin typeface="Montserrat" panose="00000500000000000000" pitchFamily="2" charset="0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E377C8AB-FD0D-4D19-8662-56B42C877FE7}"/>
              </a:ext>
            </a:extLst>
          </p:cNvPr>
          <p:cNvSpPr txBox="1">
            <a:spLocks/>
          </p:cNvSpPr>
          <p:nvPr/>
        </p:nvSpPr>
        <p:spPr>
          <a:xfrm>
            <a:off x="3614782" y="1891301"/>
            <a:ext cx="1209822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 err="1">
                <a:latin typeface="Montserrat" panose="00000500000000000000" pitchFamily="2" charset="0"/>
              </a:rPr>
              <a:t>Hidden</a:t>
            </a:r>
            <a:r>
              <a:rPr lang="es-ES" sz="1000" b="1">
                <a:latin typeface="Montserrat" panose="00000500000000000000" pitchFamily="2" charset="0"/>
              </a:rPr>
              <a:t>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r>
              <a:rPr lang="es-ES" sz="1000" b="1">
                <a:latin typeface="Montserrat" panose="00000500000000000000" pitchFamily="2" charset="0"/>
              </a:rPr>
              <a:t> 1</a:t>
            </a:r>
          </a:p>
        </p:txBody>
      </p: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1BA3F9B1-9DDC-4EEC-87DE-ED13C24D3408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7932329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C5C2A22F-1414-4EEB-AF0D-71E7A7F2003D}"/>
              </a:ext>
            </a:extLst>
          </p:cNvPr>
          <p:cNvSpPr txBox="1">
            <a:spLocks/>
          </p:cNvSpPr>
          <p:nvPr/>
        </p:nvSpPr>
        <p:spPr>
          <a:xfrm>
            <a:off x="4611242" y="1897516"/>
            <a:ext cx="1209822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 err="1">
                <a:latin typeface="Montserrat" panose="00000500000000000000" pitchFamily="2" charset="0"/>
              </a:rPr>
              <a:t>Hidden</a:t>
            </a:r>
            <a:r>
              <a:rPr lang="es-ES" sz="1000" b="1">
                <a:latin typeface="Montserrat" panose="00000500000000000000" pitchFamily="2" charset="0"/>
              </a:rPr>
              <a:t>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r>
              <a:rPr lang="es-ES" sz="1000" b="1">
                <a:latin typeface="Montserrat" panose="00000500000000000000" pitchFamily="2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296890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yers in a Neural Network explained - deeplizard">
            <a:extLst>
              <a:ext uri="{FF2B5EF4-FFF2-40B4-BE49-F238E27FC236}">
                <a16:creationId xmlns:a16="http://schemas.microsoft.com/office/drawing/2014/main" id="{97194750-B49B-4E77-AFFA-4ACEEAE1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0" y="1850737"/>
            <a:ext cx="3981410" cy="28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ágono 4">
            <a:extLst>
              <a:ext uri="{FF2B5EF4-FFF2-40B4-BE49-F238E27FC236}">
                <a16:creationId xmlns:a16="http://schemas.microsoft.com/office/drawing/2014/main" id="{2EAF1BEF-7734-4E45-8B1B-31E539D76AC2}"/>
              </a:ext>
            </a:extLst>
          </p:cNvPr>
          <p:cNvSpPr/>
          <p:nvPr/>
        </p:nvSpPr>
        <p:spPr>
          <a:xfrm rot="5400000">
            <a:off x="2043719" y="2641988"/>
            <a:ext cx="2692894" cy="1209821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209821">
                <a:moveTo>
                  <a:pt x="5967" y="613384"/>
                </a:moveTo>
                <a:cubicBezTo>
                  <a:pt x="215811" y="432369"/>
                  <a:pt x="495995" y="828129"/>
                  <a:pt x="508887" y="0"/>
                </a:cubicBezTo>
                <a:cubicBezTo>
                  <a:pt x="767971" y="924258"/>
                  <a:pt x="1920344" y="322172"/>
                  <a:pt x="2692894" y="500843"/>
                </a:cubicBezTo>
                <a:cubicBezTo>
                  <a:pt x="2690193" y="786406"/>
                  <a:pt x="2694526" y="924258"/>
                  <a:pt x="2691825" y="1209821"/>
                </a:cubicBezTo>
                <a:lnTo>
                  <a:pt x="0" y="1209820"/>
                </a:lnTo>
                <a:lnTo>
                  <a:pt x="5967" y="613384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entágono 4">
            <a:extLst>
              <a:ext uri="{FF2B5EF4-FFF2-40B4-BE49-F238E27FC236}">
                <a16:creationId xmlns:a16="http://schemas.microsoft.com/office/drawing/2014/main" id="{1C08654F-D18A-4DAE-9C07-E9485CA7DB7F}"/>
              </a:ext>
            </a:extLst>
          </p:cNvPr>
          <p:cNvSpPr/>
          <p:nvPr/>
        </p:nvSpPr>
        <p:spPr>
          <a:xfrm rot="5400000">
            <a:off x="2036684" y="2649022"/>
            <a:ext cx="2692894" cy="1195753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95753">
                <a:moveTo>
                  <a:pt x="5967" y="599316"/>
                </a:moveTo>
                <a:cubicBezTo>
                  <a:pt x="215811" y="418301"/>
                  <a:pt x="847690" y="828129"/>
                  <a:pt x="860582" y="0"/>
                </a:cubicBezTo>
                <a:cubicBezTo>
                  <a:pt x="1119666" y="924258"/>
                  <a:pt x="1920344" y="308104"/>
                  <a:pt x="2692894" y="486775"/>
                </a:cubicBezTo>
                <a:cubicBezTo>
                  <a:pt x="2690193" y="772338"/>
                  <a:pt x="2694526" y="910190"/>
                  <a:pt x="2691825" y="1195753"/>
                </a:cubicBezTo>
                <a:lnTo>
                  <a:pt x="0" y="1195752"/>
                </a:lnTo>
                <a:lnTo>
                  <a:pt x="5967" y="599316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Pentágono 4">
            <a:extLst>
              <a:ext uri="{FF2B5EF4-FFF2-40B4-BE49-F238E27FC236}">
                <a16:creationId xmlns:a16="http://schemas.microsoft.com/office/drawing/2014/main" id="{D64722F5-1FA2-4AE8-8395-FED9744316A2}"/>
              </a:ext>
            </a:extLst>
          </p:cNvPr>
          <p:cNvSpPr/>
          <p:nvPr/>
        </p:nvSpPr>
        <p:spPr>
          <a:xfrm rot="5400000">
            <a:off x="3310447" y="2715068"/>
            <a:ext cx="2067951" cy="1125415"/>
          </a:xfrm>
          <a:custGeom>
            <a:avLst/>
            <a:gdLst>
              <a:gd name="connsiteX0" fmla="*/ 2 w 1441939"/>
              <a:gd name="connsiteY0" fmla="*/ 416436 h 1090247"/>
              <a:gd name="connsiteX1" fmla="*/ 720970 w 1441939"/>
              <a:gd name="connsiteY1" fmla="*/ 0 h 1090247"/>
              <a:gd name="connsiteX2" fmla="*/ 1441937 w 1441939"/>
              <a:gd name="connsiteY2" fmla="*/ 416436 h 1090247"/>
              <a:gd name="connsiteX3" fmla="*/ 1166552 w 1441939"/>
              <a:gd name="connsiteY3" fmla="*/ 1090244 h 1090247"/>
              <a:gd name="connsiteX4" fmla="*/ 275387 w 1441939"/>
              <a:gd name="connsiteY4" fmla="*/ 1090244 h 1090247"/>
              <a:gd name="connsiteX5" fmla="*/ 2 w 1441939"/>
              <a:gd name="connsiteY5" fmla="*/ 416436 h 1090247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779691 w 2221626"/>
              <a:gd name="connsiteY0" fmla="*/ 416436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779691 w 2221626"/>
              <a:gd name="connsiteY5" fmla="*/ 416436 h 1090244"/>
              <a:gd name="connsiteX0" fmla="*/ 20035 w 2221626"/>
              <a:gd name="connsiteY0" fmla="*/ 219488 h 1090244"/>
              <a:gd name="connsiteX1" fmla="*/ 1500659 w 2221626"/>
              <a:gd name="connsiteY1" fmla="*/ 0 h 1090244"/>
              <a:gd name="connsiteX2" fmla="*/ 2221626 w 2221626"/>
              <a:gd name="connsiteY2" fmla="*/ 416436 h 1090244"/>
              <a:gd name="connsiteX3" fmla="*/ 1946241 w 2221626"/>
              <a:gd name="connsiteY3" fmla="*/ 1090244 h 1090244"/>
              <a:gd name="connsiteX4" fmla="*/ 0 w 2221626"/>
              <a:gd name="connsiteY4" fmla="*/ 1090244 h 1090244"/>
              <a:gd name="connsiteX5" fmla="*/ 20035 w 2221626"/>
              <a:gd name="connsiteY5" fmla="*/ 219488 h 1090244"/>
              <a:gd name="connsiteX0" fmla="*/ 20035 w 2959115"/>
              <a:gd name="connsiteY0" fmla="*/ 219488 h 1090244"/>
              <a:gd name="connsiteX1" fmla="*/ 1500659 w 2959115"/>
              <a:gd name="connsiteY1" fmla="*/ 0 h 1090244"/>
              <a:gd name="connsiteX2" fmla="*/ 2221626 w 2959115"/>
              <a:gd name="connsiteY2" fmla="*/ 416436 h 1090244"/>
              <a:gd name="connsiteX3" fmla="*/ 2959115 w 2959115"/>
              <a:gd name="connsiteY3" fmla="*/ 1069143 h 1090244"/>
              <a:gd name="connsiteX4" fmla="*/ 0 w 2959115"/>
              <a:gd name="connsiteY4" fmla="*/ 1090244 h 1090244"/>
              <a:gd name="connsiteX5" fmla="*/ 20035 w 2959115"/>
              <a:gd name="connsiteY5" fmla="*/ 219488 h 1090244"/>
              <a:gd name="connsiteX0" fmla="*/ 20035 w 2967217"/>
              <a:gd name="connsiteY0" fmla="*/ 219488 h 1090244"/>
              <a:gd name="connsiteX1" fmla="*/ 1500659 w 2967217"/>
              <a:gd name="connsiteY1" fmla="*/ 0 h 1090244"/>
              <a:gd name="connsiteX2" fmla="*/ 2967217 w 2967217"/>
              <a:gd name="connsiteY2" fmla="*/ 212455 h 1090244"/>
              <a:gd name="connsiteX3" fmla="*/ 2959115 w 2967217"/>
              <a:gd name="connsiteY3" fmla="*/ 1069143 h 1090244"/>
              <a:gd name="connsiteX4" fmla="*/ 0 w 2967217"/>
              <a:gd name="connsiteY4" fmla="*/ 1090244 h 1090244"/>
              <a:gd name="connsiteX5" fmla="*/ 20035 w 2967217"/>
              <a:gd name="connsiteY5" fmla="*/ 219488 h 1090244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20035 w 2967217"/>
              <a:gd name="connsiteY0" fmla="*/ 543046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20035 w 2967217"/>
              <a:gd name="connsiteY5" fmla="*/ 543046 h 1413802"/>
              <a:gd name="connsiteX0" fmla="*/ 146647 w 2967217"/>
              <a:gd name="connsiteY0" fmla="*/ 613384 h 1413802"/>
              <a:gd name="connsiteX1" fmla="*/ 649567 w 2967217"/>
              <a:gd name="connsiteY1" fmla="*/ 0 h 1413802"/>
              <a:gd name="connsiteX2" fmla="*/ 2967217 w 2967217"/>
              <a:gd name="connsiteY2" fmla="*/ 536013 h 1413802"/>
              <a:gd name="connsiteX3" fmla="*/ 2959115 w 2967217"/>
              <a:gd name="connsiteY3" fmla="*/ 1392701 h 1413802"/>
              <a:gd name="connsiteX4" fmla="*/ 0 w 2967217"/>
              <a:gd name="connsiteY4" fmla="*/ 1413802 h 1413802"/>
              <a:gd name="connsiteX5" fmla="*/ 146647 w 2967217"/>
              <a:gd name="connsiteY5" fmla="*/ 613384 h 1413802"/>
              <a:gd name="connsiteX0" fmla="*/ 5967 w 2826537"/>
              <a:gd name="connsiteY0" fmla="*/ 613384 h 1392701"/>
              <a:gd name="connsiteX1" fmla="*/ 508887 w 2826537"/>
              <a:gd name="connsiteY1" fmla="*/ 0 h 1392701"/>
              <a:gd name="connsiteX2" fmla="*/ 2826537 w 2826537"/>
              <a:gd name="connsiteY2" fmla="*/ 536013 h 1392701"/>
              <a:gd name="connsiteX3" fmla="*/ 2818435 w 2826537"/>
              <a:gd name="connsiteY3" fmla="*/ 1392701 h 1392701"/>
              <a:gd name="connsiteX4" fmla="*/ 0 w 2826537"/>
              <a:gd name="connsiteY4" fmla="*/ 1209820 h 1392701"/>
              <a:gd name="connsiteX5" fmla="*/ 5967 w 2826537"/>
              <a:gd name="connsiteY5" fmla="*/ 613384 h 1392701"/>
              <a:gd name="connsiteX0" fmla="*/ 5967 w 2826537"/>
              <a:gd name="connsiteY0" fmla="*/ 613384 h 1209821"/>
              <a:gd name="connsiteX1" fmla="*/ 508887 w 2826537"/>
              <a:gd name="connsiteY1" fmla="*/ 0 h 1209821"/>
              <a:gd name="connsiteX2" fmla="*/ 2826537 w 2826537"/>
              <a:gd name="connsiteY2" fmla="*/ 536013 h 1209821"/>
              <a:gd name="connsiteX3" fmla="*/ 2691825 w 2826537"/>
              <a:gd name="connsiteY3" fmla="*/ 1209821 h 1209821"/>
              <a:gd name="connsiteX4" fmla="*/ 0 w 2826537"/>
              <a:gd name="connsiteY4" fmla="*/ 1209820 h 1209821"/>
              <a:gd name="connsiteX5" fmla="*/ 5967 w 2826537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613384 h 1209821"/>
              <a:gd name="connsiteX1" fmla="*/ 508887 w 2692894"/>
              <a:gd name="connsiteY1" fmla="*/ 0 h 1209821"/>
              <a:gd name="connsiteX2" fmla="*/ 2692894 w 2692894"/>
              <a:gd name="connsiteY2" fmla="*/ 500843 h 1209821"/>
              <a:gd name="connsiteX3" fmla="*/ 2691825 w 2692894"/>
              <a:gd name="connsiteY3" fmla="*/ 1209821 h 1209821"/>
              <a:gd name="connsiteX4" fmla="*/ 0 w 2692894"/>
              <a:gd name="connsiteY4" fmla="*/ 1209820 h 1209821"/>
              <a:gd name="connsiteX5" fmla="*/ 5967 w 2692894"/>
              <a:gd name="connsiteY5" fmla="*/ 613384 h 1209821"/>
              <a:gd name="connsiteX0" fmla="*/ 5967 w 2692894"/>
              <a:gd name="connsiteY0" fmla="*/ 599316 h 1195753"/>
              <a:gd name="connsiteX1" fmla="*/ 860582 w 2692894"/>
              <a:gd name="connsiteY1" fmla="*/ 0 h 1195753"/>
              <a:gd name="connsiteX2" fmla="*/ 2692894 w 2692894"/>
              <a:gd name="connsiteY2" fmla="*/ 486775 h 1195753"/>
              <a:gd name="connsiteX3" fmla="*/ 2691825 w 2692894"/>
              <a:gd name="connsiteY3" fmla="*/ 1195753 h 1195753"/>
              <a:gd name="connsiteX4" fmla="*/ 0 w 2692894"/>
              <a:gd name="connsiteY4" fmla="*/ 1195752 h 1195753"/>
              <a:gd name="connsiteX5" fmla="*/ 5967 w 2692894"/>
              <a:gd name="connsiteY5" fmla="*/ 599316 h 1195753"/>
              <a:gd name="connsiteX0" fmla="*/ 5967 w 2692894"/>
              <a:gd name="connsiteY0" fmla="*/ 528978 h 1125415"/>
              <a:gd name="connsiteX1" fmla="*/ 210258 w 2692894"/>
              <a:gd name="connsiteY1" fmla="*/ 0 h 1125415"/>
              <a:gd name="connsiteX2" fmla="*/ 2692894 w 2692894"/>
              <a:gd name="connsiteY2" fmla="*/ 416437 h 1125415"/>
              <a:gd name="connsiteX3" fmla="*/ 2691825 w 2692894"/>
              <a:gd name="connsiteY3" fmla="*/ 1125415 h 1125415"/>
              <a:gd name="connsiteX4" fmla="*/ 0 w 2692894"/>
              <a:gd name="connsiteY4" fmla="*/ 1125414 h 1125415"/>
              <a:gd name="connsiteX5" fmla="*/ 5967 w 2692894"/>
              <a:gd name="connsiteY5" fmla="*/ 528978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2894" h="1125415">
                <a:moveTo>
                  <a:pt x="5967" y="528978"/>
                </a:moveTo>
                <a:cubicBezTo>
                  <a:pt x="215811" y="347963"/>
                  <a:pt x="197366" y="828129"/>
                  <a:pt x="210258" y="0"/>
                </a:cubicBezTo>
                <a:cubicBezTo>
                  <a:pt x="469342" y="924258"/>
                  <a:pt x="1920344" y="237766"/>
                  <a:pt x="2692894" y="416437"/>
                </a:cubicBezTo>
                <a:cubicBezTo>
                  <a:pt x="2690193" y="702000"/>
                  <a:pt x="2694526" y="839852"/>
                  <a:pt x="2691825" y="1125415"/>
                </a:cubicBezTo>
                <a:lnTo>
                  <a:pt x="0" y="1125414"/>
                </a:lnTo>
                <a:lnTo>
                  <a:pt x="5967" y="528978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4;p40">
            <a:extLst>
              <a:ext uri="{FF2B5EF4-FFF2-40B4-BE49-F238E27FC236}">
                <a16:creationId xmlns:a16="http://schemas.microsoft.com/office/drawing/2014/main" id="{379A440B-0877-4915-BDE2-3A3A3B8C517F}"/>
              </a:ext>
            </a:extLst>
          </p:cNvPr>
          <p:cNvSpPr txBox="1">
            <a:spLocks/>
          </p:cNvSpPr>
          <p:nvPr/>
        </p:nvSpPr>
        <p:spPr>
          <a:xfrm>
            <a:off x="2700047" y="1531525"/>
            <a:ext cx="1081668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>
                <a:latin typeface="Montserrat" panose="00000500000000000000" pitchFamily="2" charset="0"/>
              </a:rPr>
              <a:t>Input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endParaRPr lang="es-ES" sz="1000" b="1">
              <a:latin typeface="Montserrat" panose="00000500000000000000" pitchFamily="2" charset="0"/>
            </a:endParaRPr>
          </a:p>
        </p:txBody>
      </p:sp>
      <p:sp>
        <p:nvSpPr>
          <p:cNvPr id="10" name="Google Shape;284;p40">
            <a:extLst>
              <a:ext uri="{FF2B5EF4-FFF2-40B4-BE49-F238E27FC236}">
                <a16:creationId xmlns:a16="http://schemas.microsoft.com/office/drawing/2014/main" id="{E377C8AB-FD0D-4D19-8662-56B42C877FE7}"/>
              </a:ext>
            </a:extLst>
          </p:cNvPr>
          <p:cNvSpPr txBox="1">
            <a:spLocks/>
          </p:cNvSpPr>
          <p:nvPr/>
        </p:nvSpPr>
        <p:spPr>
          <a:xfrm>
            <a:off x="3614782" y="1891301"/>
            <a:ext cx="1209822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 err="1">
                <a:latin typeface="Montserrat" panose="00000500000000000000" pitchFamily="2" charset="0"/>
              </a:rPr>
              <a:t>Hidden</a:t>
            </a:r>
            <a:r>
              <a:rPr lang="es-ES" sz="1000" b="1">
                <a:latin typeface="Montserrat" panose="00000500000000000000" pitchFamily="2" charset="0"/>
              </a:rPr>
              <a:t>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r>
              <a:rPr lang="es-ES" sz="1000" b="1">
                <a:latin typeface="Montserrat" panose="00000500000000000000" pitchFamily="2" charset="0"/>
              </a:rPr>
              <a:t> 1</a:t>
            </a:r>
          </a:p>
        </p:txBody>
      </p:sp>
      <p:sp>
        <p:nvSpPr>
          <p:cNvPr id="14" name="Google Shape;284;p40">
            <a:extLst>
              <a:ext uri="{FF2B5EF4-FFF2-40B4-BE49-F238E27FC236}">
                <a16:creationId xmlns:a16="http://schemas.microsoft.com/office/drawing/2014/main" id="{96231D99-DA93-4FE3-899E-48A36386FCFE}"/>
              </a:ext>
            </a:extLst>
          </p:cNvPr>
          <p:cNvSpPr txBox="1">
            <a:spLocks/>
          </p:cNvSpPr>
          <p:nvPr/>
        </p:nvSpPr>
        <p:spPr>
          <a:xfrm>
            <a:off x="5654131" y="2255272"/>
            <a:ext cx="1054896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>
                <a:latin typeface="Montserrat" panose="00000500000000000000" pitchFamily="2" charset="0"/>
              </a:rPr>
              <a:t>Output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endParaRPr lang="es-ES" sz="1000" b="1">
              <a:latin typeface="Montserrat" panose="00000500000000000000" pitchFamily="2" charset="0"/>
            </a:endParaRPr>
          </a:p>
        </p:txBody>
      </p:sp>
      <p:sp>
        <p:nvSpPr>
          <p:cNvPr id="16" name="Google Shape;284;p40">
            <a:extLst>
              <a:ext uri="{FF2B5EF4-FFF2-40B4-BE49-F238E27FC236}">
                <a16:creationId xmlns:a16="http://schemas.microsoft.com/office/drawing/2014/main" id="{1BA3F9B1-9DDC-4EEC-87DE-ED13C24D3408}"/>
              </a:ext>
            </a:extLst>
          </p:cNvPr>
          <p:cNvSpPr txBox="1">
            <a:spLocks/>
          </p:cNvSpPr>
          <p:nvPr/>
        </p:nvSpPr>
        <p:spPr>
          <a:xfrm>
            <a:off x="713225" y="1017725"/>
            <a:ext cx="8108821" cy="46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err="1">
                <a:latin typeface="Montserrat"/>
              </a:rPr>
              <a:t>Concatenation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of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multiple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perceptrons</a:t>
            </a:r>
            <a:r>
              <a:rPr lang="es-ES">
                <a:latin typeface="Montserrat"/>
              </a:rPr>
              <a:t> in </a:t>
            </a:r>
            <a:r>
              <a:rPr lang="es-ES" b="1">
                <a:latin typeface="Montserrat"/>
              </a:rPr>
              <a:t>cascade</a:t>
            </a:r>
            <a:r>
              <a:rPr lang="es-ES">
                <a:latin typeface="Montserrat"/>
              </a:rPr>
              <a:t>, </a:t>
            </a:r>
            <a:r>
              <a:rPr lang="es-ES" err="1">
                <a:latin typeface="Montserrat"/>
              </a:rPr>
              <a:t>called</a:t>
            </a:r>
            <a:r>
              <a:rPr lang="es-ES">
                <a:latin typeface="Montserrat"/>
              </a:rPr>
              <a:t> </a:t>
            </a:r>
            <a:r>
              <a:rPr lang="es-ES" b="1" err="1">
                <a:latin typeface="Montserrat"/>
              </a:rPr>
              <a:t>layers</a:t>
            </a:r>
            <a:r>
              <a:rPr lang="es-ES" b="1">
                <a:latin typeface="Montserrat"/>
              </a:rPr>
              <a:t> </a:t>
            </a:r>
            <a:r>
              <a:rPr lang="es-ES">
                <a:latin typeface="Montserrat"/>
              </a:rPr>
              <a:t>in </a:t>
            </a:r>
            <a:r>
              <a:rPr lang="es-ES" err="1">
                <a:latin typeface="Montserrat"/>
              </a:rPr>
              <a:t>our</a:t>
            </a:r>
            <a:r>
              <a:rPr lang="es-ES">
                <a:latin typeface="Montserrat"/>
              </a:rPr>
              <a:t> </a:t>
            </a:r>
            <a:r>
              <a:rPr lang="es-ES" err="1">
                <a:latin typeface="Montserrat"/>
              </a:rPr>
              <a:t>framework</a:t>
            </a:r>
            <a:r>
              <a:rPr lang="es-ES">
                <a:latin typeface="Montserrat"/>
              </a:rPr>
              <a:t>.</a:t>
            </a:r>
            <a:endParaRPr lang="es-ES" b="1">
              <a:latin typeface="Montserrat"/>
            </a:endParaRPr>
          </a:p>
        </p:txBody>
      </p:sp>
      <p:sp>
        <p:nvSpPr>
          <p:cNvPr id="15" name="Google Shape;284;p40">
            <a:extLst>
              <a:ext uri="{FF2B5EF4-FFF2-40B4-BE49-F238E27FC236}">
                <a16:creationId xmlns:a16="http://schemas.microsoft.com/office/drawing/2014/main" id="{C5C2A22F-1414-4EEB-AF0D-71E7A7F2003D}"/>
              </a:ext>
            </a:extLst>
          </p:cNvPr>
          <p:cNvSpPr txBox="1">
            <a:spLocks/>
          </p:cNvSpPr>
          <p:nvPr/>
        </p:nvSpPr>
        <p:spPr>
          <a:xfrm>
            <a:off x="4611242" y="1897516"/>
            <a:ext cx="1209822" cy="40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000" b="1" err="1">
                <a:latin typeface="Montserrat" panose="00000500000000000000" pitchFamily="2" charset="0"/>
              </a:rPr>
              <a:t>Hidden</a:t>
            </a:r>
            <a:r>
              <a:rPr lang="es-ES" sz="1000" b="1">
                <a:latin typeface="Montserrat" panose="00000500000000000000" pitchFamily="2" charset="0"/>
              </a:rPr>
              <a:t> </a:t>
            </a:r>
            <a:r>
              <a:rPr lang="es-ES" sz="1000" b="1" err="1">
                <a:latin typeface="Montserrat" panose="00000500000000000000" pitchFamily="2" charset="0"/>
              </a:rPr>
              <a:t>layer</a:t>
            </a:r>
            <a:r>
              <a:rPr lang="es-ES" sz="1000" b="1">
                <a:latin typeface="Montserrat" panose="00000500000000000000" pitchFamily="2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730225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FCDF0D67-BECB-481B-8056-0E6C9600AB10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7177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sp>
        <p:nvSpPr>
          <p:cNvPr id="11" name="Google Shape;284;p40">
            <a:extLst>
              <a:ext uri="{FF2B5EF4-FFF2-40B4-BE49-F238E27FC236}">
                <a16:creationId xmlns:a16="http://schemas.microsoft.com/office/drawing/2014/main" id="{FCDF0D67-BECB-481B-8056-0E6C9600AB10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10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</p:txBody>
      </p: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020B8CC8-3D41-498E-BE7B-35855F4EC853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69FCA06-D07C-4633-9993-36453FF3B8DB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676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7234592-EB01-45B0-8DE7-7C77937B6775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3FA1C71-3786-48AA-B630-807CAAC8BD35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0049FECD-B5DC-46C9-9987-6F6A5E154E79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442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4;p43">
            <a:extLst>
              <a:ext uri="{FF2B5EF4-FFF2-40B4-BE49-F238E27FC236}">
                <a16:creationId xmlns:a16="http://schemas.microsoft.com/office/drawing/2014/main" id="{D8804DBE-F24D-4310-A4F7-070D474C1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000"/>
              <a:t>Building up the structure</a:t>
            </a:r>
            <a:endParaRPr sz="3000"/>
          </a:p>
        </p:txBody>
      </p:sp>
      <p:pic>
        <p:nvPicPr>
          <p:cNvPr id="4" name="Picture 4" descr="La Salle URL for Android - APK Download">
            <a:extLst>
              <a:ext uri="{FF2B5EF4-FFF2-40B4-BE49-F238E27FC236}">
                <a16:creationId xmlns:a16="http://schemas.microsoft.com/office/drawing/2014/main" id="{01FA5CA9-4FC9-4F40-BD66-DF024D3A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44005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E654BD-A2B0-4A67-8F3C-FB0A937EA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1" t="28171" r="67692" b="58291"/>
          <a:stretch/>
        </p:blipFill>
        <p:spPr>
          <a:xfrm>
            <a:off x="4124070" y="2046849"/>
            <a:ext cx="5301955" cy="1491176"/>
          </a:xfrm>
          <a:prstGeom prst="rect">
            <a:avLst/>
          </a:prstGeom>
        </p:spPr>
      </p:pic>
      <p:sp>
        <p:nvSpPr>
          <p:cNvPr id="7" name="Google Shape;284;p40">
            <a:extLst>
              <a:ext uri="{FF2B5EF4-FFF2-40B4-BE49-F238E27FC236}">
                <a16:creationId xmlns:a16="http://schemas.microsoft.com/office/drawing/2014/main" id="{956E7042-7B76-473A-893C-5146CCB26672}"/>
              </a:ext>
            </a:extLst>
          </p:cNvPr>
          <p:cNvSpPr txBox="1">
            <a:spLocks/>
          </p:cNvSpPr>
          <p:nvPr/>
        </p:nvSpPr>
        <p:spPr>
          <a:xfrm>
            <a:off x="713225" y="1654300"/>
            <a:ext cx="3847200" cy="189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sequential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model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>
                <a:latin typeface="Montserrat" panose="00000500000000000000" pitchFamily="2" charset="0"/>
              </a:rPr>
              <a:t>Define </a:t>
            </a:r>
            <a:r>
              <a:rPr lang="es-ES" err="1">
                <a:latin typeface="Montserrat" panose="00000500000000000000" pitchFamily="2" charset="0"/>
              </a:rPr>
              <a:t>network’s</a:t>
            </a:r>
            <a:r>
              <a:rPr lang="es-ES">
                <a:latin typeface="Montserrat" panose="00000500000000000000" pitchFamily="2" charset="0"/>
              </a:rPr>
              <a:t> input </a:t>
            </a:r>
            <a:r>
              <a:rPr lang="es-ES" err="1">
                <a:latin typeface="Montserrat" panose="00000500000000000000" pitchFamily="2" charset="0"/>
              </a:rPr>
              <a:t>shape</a:t>
            </a:r>
            <a:endParaRPr lang="es-ES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/>
          </a:p>
          <a:p>
            <a:pPr marL="342900" indent="-342900">
              <a:buFont typeface="+mj-lt"/>
              <a:buAutoNum type="arabicPeriod"/>
            </a:pPr>
            <a:r>
              <a:rPr lang="es-ES" err="1">
                <a:latin typeface="Montserrat" panose="00000500000000000000" pitchFamily="2" charset="0"/>
              </a:rPr>
              <a:t>Add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many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layers</a:t>
            </a:r>
            <a:r>
              <a:rPr lang="es-ES">
                <a:latin typeface="Montserrat" panose="00000500000000000000" pitchFamily="2" charset="0"/>
              </a:rPr>
              <a:t> as </a:t>
            </a:r>
            <a:r>
              <a:rPr lang="es-ES" err="1">
                <a:latin typeface="Montserrat" panose="00000500000000000000" pitchFamily="2" charset="0"/>
              </a:rPr>
              <a:t>we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want</a:t>
            </a:r>
            <a:endParaRPr lang="es-ES">
              <a:latin typeface="Montserrat" panose="00000500000000000000" pitchFamily="2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0CDF9EC-4335-48CA-9A99-DD0F1187C695}"/>
              </a:ext>
            </a:extLst>
          </p:cNvPr>
          <p:cNvCxnSpPr>
            <a:cxnSpLocks/>
          </p:cNvCxnSpPr>
          <p:nvPr/>
        </p:nvCxnSpPr>
        <p:spPr>
          <a:xfrm flipV="1">
            <a:off x="3915454" y="2568782"/>
            <a:ext cx="172329" cy="152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AACEBA3-D3B3-48D1-A0A6-1E87211A51F8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A639912-94B4-4FF1-BD7E-6734A06EAEEA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187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07D54B1-7887-4176-82B6-5EE9AB4D7DF3}"/>
              </a:ext>
            </a:extLst>
          </p:cNvPr>
          <p:cNvCxnSpPr>
            <a:cxnSpLocks/>
          </p:cNvCxnSpPr>
          <p:nvPr/>
        </p:nvCxnSpPr>
        <p:spPr>
          <a:xfrm>
            <a:off x="3915454" y="2721182"/>
            <a:ext cx="172329" cy="39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84;p40">
            <a:extLst>
              <a:ext uri="{FF2B5EF4-FFF2-40B4-BE49-F238E27FC236}">
                <a16:creationId xmlns:a16="http://schemas.microsoft.com/office/drawing/2014/main" id="{F3122F95-B8CD-4A51-8036-C870B32338CF}"/>
              </a:ext>
            </a:extLst>
          </p:cNvPr>
          <p:cNvSpPr txBox="1">
            <a:spLocks/>
          </p:cNvSpPr>
          <p:nvPr/>
        </p:nvSpPr>
        <p:spPr>
          <a:xfrm>
            <a:off x="713225" y="1017726"/>
            <a:ext cx="7647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>
                <a:latin typeface="Montserrat" panose="00000500000000000000" pitchFamily="2" charset="0"/>
              </a:rPr>
              <a:t>Network </a:t>
            </a:r>
            <a:r>
              <a:rPr lang="es-ES" err="1">
                <a:latin typeface="Montserrat" panose="00000500000000000000" pitchFamily="2" charset="0"/>
              </a:rPr>
              <a:t>defined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by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its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b="1" err="1">
                <a:latin typeface="Montserrat" panose="00000500000000000000" pitchFamily="2" charset="0"/>
              </a:rPr>
              <a:t>sequentiality</a:t>
            </a:r>
            <a:r>
              <a:rPr lang="es-ES">
                <a:latin typeface="Montserrat" panose="00000500000000000000" pitchFamily="2" charset="0"/>
              </a:rPr>
              <a:t>, </a:t>
            </a:r>
            <a:r>
              <a:rPr lang="es-ES" err="1">
                <a:latin typeface="Montserrat" panose="00000500000000000000" pitchFamily="2" charset="0"/>
              </a:rPr>
              <a:t>defining</a:t>
            </a:r>
            <a:r>
              <a:rPr lang="es-ES">
                <a:latin typeface="Montserrat" panose="00000500000000000000" pitchFamily="2" charset="0"/>
              </a:rPr>
              <a:t>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after </a:t>
            </a:r>
            <a:r>
              <a:rPr lang="es-ES" err="1">
                <a:latin typeface="Montserrat" panose="00000500000000000000" pitchFamily="2" charset="0"/>
              </a:rPr>
              <a:t>layer</a:t>
            </a:r>
            <a:r>
              <a:rPr lang="es-ES">
                <a:latin typeface="Montserrat" panose="00000500000000000000" pitchFamily="2" charset="0"/>
              </a:rPr>
              <a:t> as a </a:t>
            </a:r>
            <a:r>
              <a:rPr lang="es-ES" err="1">
                <a:latin typeface="Montserrat" panose="00000500000000000000" pitchFamily="2" charset="0"/>
              </a:rPr>
              <a:t>whole</a:t>
            </a:r>
            <a:r>
              <a:rPr lang="es-ES"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E9BC5F5-07EC-4AD2-A468-0E0918CA9D25}"/>
              </a:ext>
            </a:extLst>
          </p:cNvPr>
          <p:cNvCxnSpPr>
            <a:cxnSpLocks/>
          </p:cNvCxnSpPr>
          <p:nvPr/>
        </p:nvCxnSpPr>
        <p:spPr>
          <a:xfrm>
            <a:off x="3348111" y="1863969"/>
            <a:ext cx="775959" cy="288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6C82B0A-7D3C-41E6-B559-53C94477E717}"/>
              </a:ext>
            </a:extLst>
          </p:cNvPr>
          <p:cNvCxnSpPr>
            <a:cxnSpLocks/>
          </p:cNvCxnSpPr>
          <p:nvPr/>
        </p:nvCxnSpPr>
        <p:spPr>
          <a:xfrm>
            <a:off x="3833446" y="2300068"/>
            <a:ext cx="1795903" cy="83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57851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129</Slides>
  <Notes>129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Minimalist Business Slides by Slidesgo</vt:lpstr>
      <vt:lpstr>Deep Learning seminar</vt:lpstr>
      <vt:lpstr>Table of contents – Day 1</vt:lpstr>
      <vt:lpstr>Table of contents – Day 2</vt:lpstr>
      <vt:lpstr>Table of contents – Day 3</vt:lpstr>
      <vt:lpstr>Table of contents – Day 4 and 5</vt:lpstr>
      <vt:lpstr>Seminar evaluation</vt:lpstr>
      <vt:lpstr>Seminar evaluation</vt:lpstr>
      <vt:lpstr>Seminar evaluation</vt:lpstr>
      <vt:lpstr>Introduction</vt:lpstr>
      <vt:lpstr>Neurons - Definition</vt:lpstr>
      <vt:lpstr>Neurons - Definition</vt:lpstr>
      <vt:lpstr>Neurons - The beginning</vt:lpstr>
      <vt:lpstr>Neurons - The beginning</vt:lpstr>
      <vt:lpstr>Neurons - The beginning</vt:lpstr>
      <vt:lpstr>Neurons - The beginning</vt:lpstr>
      <vt:lpstr>Neurons - The beginning</vt:lpstr>
      <vt:lpstr>Neurons - The beginning</vt:lpstr>
      <vt:lpstr>Neurons - Evolution over time </vt:lpstr>
      <vt:lpstr>Neurons - Evolution over time </vt:lpstr>
      <vt:lpstr>Neurons - Evolution over time </vt:lpstr>
      <vt:lpstr>Neurons - Evolution over time </vt:lpstr>
      <vt:lpstr>Neurons - Evolution over time </vt:lpstr>
      <vt:lpstr>Neurons - Evolution over time </vt:lpstr>
      <vt:lpstr>Neurons - Evolution over time </vt:lpstr>
      <vt:lpstr>Neurons - Evolution over time 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Backpropagation</vt:lpstr>
      <vt:lpstr>Neurons - Our first approach: Perceptron</vt:lpstr>
      <vt:lpstr>Neurons - Our first approach: Perceptron</vt:lpstr>
      <vt:lpstr>Neurons - First example: Learning neuron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First example: Learning neuron 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Neurons - Our first approach: Perceptron</vt:lpstr>
      <vt:lpstr>TensorFlow</vt:lpstr>
      <vt:lpstr>TensorFlow</vt:lpstr>
      <vt:lpstr>TensorFlow</vt:lpstr>
      <vt:lpstr>TensorFlow</vt:lpstr>
      <vt:lpstr>TensorFlow</vt:lpstr>
      <vt:lpstr>TensorFlow</vt:lpstr>
      <vt:lpstr>TensorFlow</vt:lpstr>
      <vt:lpstr>TensorFlow</vt:lpstr>
      <vt:lpstr>TensorFlow</vt:lpstr>
      <vt:lpstr>Hands on! </vt:lpstr>
      <vt:lpstr>Coffee break</vt:lpstr>
      <vt:lpstr>What is deep learning ?</vt:lpstr>
      <vt:lpstr>Global overview</vt:lpstr>
      <vt:lpstr>Deep Learning architectures</vt:lpstr>
      <vt:lpstr>Deep Learning architectures</vt:lpstr>
      <vt:lpstr>There’s (almost) a network for each problem</vt:lpstr>
      <vt:lpstr>Dense networks</vt:lpstr>
      <vt:lpstr>Concept</vt:lpstr>
      <vt:lpstr>Concept</vt:lpstr>
      <vt:lpstr>Concept</vt:lpstr>
      <vt:lpstr>Concept</vt:lpstr>
      <vt:lpstr>Concept</vt:lpstr>
      <vt:lpstr>Concept</vt:lpstr>
      <vt:lpstr>Concept</vt:lpstr>
      <vt:lpstr>Concept</vt:lpstr>
      <vt:lpstr>Building up the structure</vt:lpstr>
      <vt:lpstr>Building up the structure</vt:lpstr>
      <vt:lpstr>Building up the structure</vt:lpstr>
      <vt:lpstr>Building up the structure</vt:lpstr>
      <vt:lpstr>Building up the structure</vt:lpstr>
      <vt:lpstr>Building up the structure</vt:lpstr>
      <vt:lpstr>Building up the structure</vt:lpstr>
      <vt:lpstr>Building up the structure</vt:lpstr>
      <vt:lpstr>Building up the structure</vt:lpstr>
      <vt:lpstr>Building up the structure - summary</vt:lpstr>
      <vt:lpstr>Building up the structure - summary</vt:lpstr>
      <vt:lpstr>Building up the structure - summary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Structure prepared: last steps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Dense networks - Breast cancer dataset [x]</vt:lpstr>
      <vt:lpstr>Hands on! </vt:lpstr>
      <vt:lpstr>References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cp:revision>2</cp:revision>
  <dcterms:modified xsi:type="dcterms:W3CDTF">2022-03-07T20:45:15Z</dcterms:modified>
</cp:coreProperties>
</file>